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37" r:id="rId3"/>
    <p:sldId id="472" r:id="rId4"/>
    <p:sldId id="419" r:id="rId5"/>
    <p:sldId id="338" r:id="rId6"/>
    <p:sldId id="421" r:id="rId7"/>
    <p:sldId id="516" r:id="rId8"/>
    <p:sldId id="500" r:id="rId9"/>
    <p:sldId id="509" r:id="rId10"/>
    <p:sldId id="518" r:id="rId11"/>
    <p:sldId id="413" r:id="rId12"/>
    <p:sldId id="503" r:id="rId13"/>
    <p:sldId id="519" r:id="rId14"/>
    <p:sldId id="409" r:id="rId15"/>
    <p:sldId id="434" r:id="rId16"/>
    <p:sldId id="332" r:id="rId17"/>
    <p:sldId id="333" r:id="rId18"/>
    <p:sldId id="385" r:id="rId19"/>
    <p:sldId id="497" r:id="rId20"/>
    <p:sldId id="511" r:id="rId21"/>
    <p:sldId id="486" r:id="rId22"/>
    <p:sldId id="515" r:id="rId23"/>
    <p:sldId id="501" r:id="rId24"/>
    <p:sldId id="517" r:id="rId25"/>
    <p:sldId id="502" r:id="rId26"/>
    <p:sldId id="270" r:id="rId27"/>
    <p:sldId id="348" r:id="rId28"/>
    <p:sldId id="512" r:id="rId29"/>
    <p:sldId id="349" r:id="rId30"/>
    <p:sldId id="496" r:id="rId31"/>
    <p:sldId id="478" r:id="rId32"/>
    <p:sldId id="336" r:id="rId33"/>
    <p:sldId id="489" r:id="rId34"/>
    <p:sldId id="493"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516" autoAdjust="0"/>
  </p:normalViewPr>
  <p:slideViewPr>
    <p:cSldViewPr>
      <p:cViewPr varScale="1">
        <p:scale>
          <a:sx n="79" d="100"/>
          <a:sy n="79" d="100"/>
        </p:scale>
        <p:origin x="1326" y="78"/>
      </p:cViewPr>
      <p:guideLst>
        <p:guide orient="horz" pos="2160"/>
        <p:guide pos="2880"/>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assimo%20Tavoni\Desktop\Princeton\co2_distribution\climate%20affairs\bin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assimo%20Tavoni\Desktop\Princeton\co2_distribution\climate%20affairs\bin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Massimo%20Tavoni\Desktop\Princeton\co2_distribution\climate%20affairs\bins.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18285214348212"/>
          <c:y val="0.16242089530475357"/>
          <c:w val="0.76977559055118605"/>
          <c:h val="0.6872047244094488"/>
        </c:manualLayout>
      </c:layout>
      <c:barChart>
        <c:barDir val="bar"/>
        <c:grouping val="stacked"/>
        <c:varyColors val="0"/>
        <c:ser>
          <c:idx val="0"/>
          <c:order val="0"/>
          <c:tx>
            <c:strRef>
              <c:f>eia09_.8!$AO$56</c:f>
              <c:strCache>
                <c:ptCount val="1"/>
                <c:pt idx="0">
                  <c:v>USA</c:v>
                </c:pt>
              </c:strCache>
            </c:strRef>
          </c:tx>
          <c:invertIfNegative val="0"/>
          <c:cat>
            <c:numRef>
              <c:f>eia09_.8!$AQ$48:$AR$48</c:f>
              <c:numCache>
                <c:formatCode>General</c:formatCode>
                <c:ptCount val="2"/>
                <c:pt idx="0">
                  <c:v>2030</c:v>
                </c:pt>
                <c:pt idx="1">
                  <c:v>2003</c:v>
                </c:pt>
              </c:numCache>
            </c:numRef>
          </c:cat>
          <c:val>
            <c:numRef>
              <c:f>eia09_.8!$AQ$56:$AR$56</c:f>
              <c:numCache>
                <c:formatCode>General</c:formatCode>
                <c:ptCount val="2"/>
                <c:pt idx="0">
                  <c:v>3.0042717799940822E-2</c:v>
                </c:pt>
                <c:pt idx="1">
                  <c:v>2.5809941659070235E-2</c:v>
                </c:pt>
              </c:numCache>
            </c:numRef>
          </c:val>
          <c:extLst>
            <c:ext xmlns:c16="http://schemas.microsoft.com/office/drawing/2014/chart" uri="{C3380CC4-5D6E-409C-BE32-E72D297353CC}">
              <c16:uniqueId val="{00000000-6B6C-4032-A4E8-1A686264EE7B}"/>
            </c:ext>
          </c:extLst>
        </c:ser>
        <c:ser>
          <c:idx val="1"/>
          <c:order val="1"/>
          <c:tx>
            <c:strRef>
              <c:f>eia09_.8!$AO$57</c:f>
              <c:strCache>
                <c:ptCount val="1"/>
                <c:pt idx="0">
                  <c:v>other OECD</c:v>
                </c:pt>
              </c:strCache>
            </c:strRef>
          </c:tx>
          <c:invertIfNegative val="0"/>
          <c:cat>
            <c:numRef>
              <c:f>eia09_.8!$AQ$48:$AR$48</c:f>
              <c:numCache>
                <c:formatCode>General</c:formatCode>
                <c:ptCount val="2"/>
                <c:pt idx="0">
                  <c:v>2030</c:v>
                </c:pt>
                <c:pt idx="1">
                  <c:v>2003</c:v>
                </c:pt>
              </c:numCache>
            </c:numRef>
          </c:cat>
          <c:val>
            <c:numRef>
              <c:f>eia09_.8!$AQ$57:$AR$57</c:f>
              <c:numCache>
                <c:formatCode>General</c:formatCode>
                <c:ptCount val="2"/>
                <c:pt idx="0">
                  <c:v>0.1977915423760159</c:v>
                </c:pt>
                <c:pt idx="1">
                  <c:v>0.25732307775515817</c:v>
                </c:pt>
              </c:numCache>
            </c:numRef>
          </c:val>
          <c:extLst>
            <c:ext xmlns:c16="http://schemas.microsoft.com/office/drawing/2014/chart" uri="{C3380CC4-5D6E-409C-BE32-E72D297353CC}">
              <c16:uniqueId val="{00000001-6B6C-4032-A4E8-1A686264EE7B}"/>
            </c:ext>
          </c:extLst>
        </c:ser>
        <c:ser>
          <c:idx val="2"/>
          <c:order val="2"/>
          <c:tx>
            <c:strRef>
              <c:f>eia09_.8!$AO$58</c:f>
              <c:strCache>
                <c:ptCount val="1"/>
                <c:pt idx="0">
                  <c:v>China</c:v>
                </c:pt>
              </c:strCache>
            </c:strRef>
          </c:tx>
          <c:invertIfNegative val="0"/>
          <c:cat>
            <c:numRef>
              <c:f>eia09_.8!$AQ$48:$AR$48</c:f>
              <c:numCache>
                <c:formatCode>General</c:formatCode>
                <c:ptCount val="2"/>
                <c:pt idx="0">
                  <c:v>2030</c:v>
                </c:pt>
                <c:pt idx="1">
                  <c:v>2003</c:v>
                </c:pt>
              </c:numCache>
            </c:numRef>
          </c:cat>
          <c:val>
            <c:numRef>
              <c:f>eia09_.8!$AQ$58:$AR$58</c:f>
              <c:numCache>
                <c:formatCode>General</c:formatCode>
                <c:ptCount val="2"/>
                <c:pt idx="0">
                  <c:v>0.34796429121112432</c:v>
                </c:pt>
                <c:pt idx="1">
                  <c:v>0.35744741539963504</c:v>
                </c:pt>
              </c:numCache>
            </c:numRef>
          </c:val>
          <c:extLst>
            <c:ext xmlns:c16="http://schemas.microsoft.com/office/drawing/2014/chart" uri="{C3380CC4-5D6E-409C-BE32-E72D297353CC}">
              <c16:uniqueId val="{00000002-6B6C-4032-A4E8-1A686264EE7B}"/>
            </c:ext>
          </c:extLst>
        </c:ser>
        <c:ser>
          <c:idx val="3"/>
          <c:order val="3"/>
          <c:tx>
            <c:strRef>
              <c:f>eia09_.8!$AO$59</c:f>
              <c:strCache>
                <c:ptCount val="1"/>
                <c:pt idx="0">
                  <c:v>other nonOECD</c:v>
                </c:pt>
              </c:strCache>
            </c:strRef>
          </c:tx>
          <c:invertIfNegative val="0"/>
          <c:cat>
            <c:numRef>
              <c:f>eia09_.8!$AQ$48:$AR$48</c:f>
              <c:numCache>
                <c:formatCode>General</c:formatCode>
                <c:ptCount val="2"/>
                <c:pt idx="0">
                  <c:v>2030</c:v>
                </c:pt>
                <c:pt idx="1">
                  <c:v>2003</c:v>
                </c:pt>
              </c:numCache>
            </c:numRef>
          </c:cat>
          <c:val>
            <c:numRef>
              <c:f>eia09_.8!$AQ$59:$AR$59</c:f>
              <c:numCache>
                <c:formatCode>General</c:formatCode>
                <c:ptCount val="2"/>
                <c:pt idx="0">
                  <c:v>0.42420144861291925</c:v>
                </c:pt>
                <c:pt idx="1">
                  <c:v>0.35941956518613932</c:v>
                </c:pt>
              </c:numCache>
            </c:numRef>
          </c:val>
          <c:extLst>
            <c:ext xmlns:c16="http://schemas.microsoft.com/office/drawing/2014/chart" uri="{C3380CC4-5D6E-409C-BE32-E72D297353CC}">
              <c16:uniqueId val="{00000003-6B6C-4032-A4E8-1A686264EE7B}"/>
            </c:ext>
          </c:extLst>
        </c:ser>
        <c:dLbls>
          <c:showLegendKey val="0"/>
          <c:showVal val="0"/>
          <c:showCatName val="0"/>
          <c:showSerName val="0"/>
          <c:showPercent val="0"/>
          <c:showBubbleSize val="0"/>
        </c:dLbls>
        <c:gapWidth val="150"/>
        <c:overlap val="100"/>
        <c:axId val="119753728"/>
        <c:axId val="35995648"/>
      </c:barChart>
      <c:catAx>
        <c:axId val="119753728"/>
        <c:scaling>
          <c:orientation val="minMax"/>
        </c:scaling>
        <c:delete val="0"/>
        <c:axPos val="l"/>
        <c:numFmt formatCode="General" sourceLinked="1"/>
        <c:majorTickMark val="out"/>
        <c:minorTickMark val="none"/>
        <c:tickLblPos val="nextTo"/>
        <c:txPr>
          <a:bodyPr/>
          <a:lstStyle/>
          <a:p>
            <a:pPr>
              <a:defRPr sz="1200"/>
            </a:pPr>
            <a:endParaRPr lang="en-US"/>
          </a:p>
        </c:txPr>
        <c:crossAx val="35995648"/>
        <c:crosses val="autoZero"/>
        <c:auto val="1"/>
        <c:lblAlgn val="ctr"/>
        <c:lblOffset val="100"/>
        <c:noMultiLvlLbl val="0"/>
      </c:catAx>
      <c:valAx>
        <c:axId val="35995648"/>
        <c:scaling>
          <c:orientation val="minMax"/>
          <c:max val="1"/>
        </c:scaling>
        <c:delete val="0"/>
        <c:axPos val="b"/>
        <c:majorGridlines>
          <c:spPr>
            <a:ln>
              <a:prstDash val="sysDot"/>
            </a:ln>
          </c:spPr>
        </c:majorGridlines>
        <c:numFmt formatCode="General" sourceLinked="1"/>
        <c:majorTickMark val="out"/>
        <c:minorTickMark val="none"/>
        <c:tickLblPos val="nextTo"/>
        <c:crossAx val="119753728"/>
        <c:crosses val="autoZero"/>
        <c:crossBetween val="between"/>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18285214348212"/>
          <c:y val="0.16242089530475357"/>
          <c:w val="0.76977559055118661"/>
          <c:h val="0.68720472440944891"/>
        </c:manualLayout>
      </c:layout>
      <c:barChart>
        <c:barDir val="bar"/>
        <c:grouping val="stacked"/>
        <c:varyColors val="0"/>
        <c:ser>
          <c:idx val="0"/>
          <c:order val="0"/>
          <c:tx>
            <c:strRef>
              <c:f>eia09_.8!$AO$62</c:f>
              <c:strCache>
                <c:ptCount val="1"/>
                <c:pt idx="0">
                  <c:v>USA</c:v>
                </c:pt>
              </c:strCache>
            </c:strRef>
          </c:tx>
          <c:invertIfNegative val="0"/>
          <c:cat>
            <c:numRef>
              <c:f>eia09_.8!$AQ$48:$AR$48</c:f>
              <c:numCache>
                <c:formatCode>General</c:formatCode>
                <c:ptCount val="2"/>
                <c:pt idx="0">
                  <c:v>2030</c:v>
                </c:pt>
                <c:pt idx="1">
                  <c:v>2003</c:v>
                </c:pt>
              </c:numCache>
            </c:numRef>
          </c:cat>
          <c:val>
            <c:numRef>
              <c:f>eia09_.8!$AQ$62:$AR$62</c:f>
              <c:numCache>
                <c:formatCode>General</c:formatCode>
                <c:ptCount val="2"/>
                <c:pt idx="0">
                  <c:v>0.2298773902802152</c:v>
                </c:pt>
                <c:pt idx="1">
                  <c:v>0.33987062533196366</c:v>
                </c:pt>
              </c:numCache>
            </c:numRef>
          </c:val>
          <c:extLst>
            <c:ext xmlns:c16="http://schemas.microsoft.com/office/drawing/2014/chart" uri="{C3380CC4-5D6E-409C-BE32-E72D297353CC}">
              <c16:uniqueId val="{00000000-D135-4627-A293-A79499925FD9}"/>
            </c:ext>
          </c:extLst>
        </c:ser>
        <c:ser>
          <c:idx val="1"/>
          <c:order val="1"/>
          <c:tx>
            <c:strRef>
              <c:f>eia09_.8!$AO$63</c:f>
              <c:strCache>
                <c:ptCount val="1"/>
                <c:pt idx="0">
                  <c:v>other OECD</c:v>
                </c:pt>
              </c:strCache>
            </c:strRef>
          </c:tx>
          <c:invertIfNegative val="0"/>
          <c:cat>
            <c:numRef>
              <c:f>eia09_.8!$AQ$48:$AR$48</c:f>
              <c:numCache>
                <c:formatCode>General</c:formatCode>
                <c:ptCount val="2"/>
                <c:pt idx="0">
                  <c:v>2030</c:v>
                </c:pt>
                <c:pt idx="1">
                  <c:v>2003</c:v>
                </c:pt>
              </c:numCache>
            </c:numRef>
          </c:cat>
          <c:val>
            <c:numRef>
              <c:f>eia09_.8!$AQ$63:$AR$63</c:f>
              <c:numCache>
                <c:formatCode>General</c:formatCode>
                <c:ptCount val="2"/>
                <c:pt idx="0">
                  <c:v>0.23580543754424649</c:v>
                </c:pt>
                <c:pt idx="1">
                  <c:v>0.38254318114378238</c:v>
                </c:pt>
              </c:numCache>
            </c:numRef>
          </c:val>
          <c:extLst>
            <c:ext xmlns:c16="http://schemas.microsoft.com/office/drawing/2014/chart" uri="{C3380CC4-5D6E-409C-BE32-E72D297353CC}">
              <c16:uniqueId val="{00000001-D135-4627-A293-A79499925FD9}"/>
            </c:ext>
          </c:extLst>
        </c:ser>
        <c:ser>
          <c:idx val="2"/>
          <c:order val="2"/>
          <c:tx>
            <c:strRef>
              <c:f>eia09_.8!$AO$64</c:f>
              <c:strCache>
                <c:ptCount val="1"/>
                <c:pt idx="0">
                  <c:v>China</c:v>
                </c:pt>
              </c:strCache>
            </c:strRef>
          </c:tx>
          <c:invertIfNegative val="0"/>
          <c:cat>
            <c:numRef>
              <c:f>eia09_.8!$AQ$48:$AR$48</c:f>
              <c:numCache>
                <c:formatCode>General</c:formatCode>
                <c:ptCount val="2"/>
                <c:pt idx="0">
                  <c:v>2030</c:v>
                </c:pt>
                <c:pt idx="1">
                  <c:v>2003</c:v>
                </c:pt>
              </c:numCache>
            </c:numRef>
          </c:cat>
          <c:val>
            <c:numRef>
              <c:f>eia09_.8!$AQ$64:$AR$64</c:f>
              <c:numCache>
                <c:formatCode>General</c:formatCode>
                <c:ptCount val="2"/>
                <c:pt idx="0">
                  <c:v>0.2964023632015314</c:v>
                </c:pt>
                <c:pt idx="1">
                  <c:v>4.3519388533919415E-2</c:v>
                </c:pt>
              </c:numCache>
            </c:numRef>
          </c:val>
          <c:extLst>
            <c:ext xmlns:c16="http://schemas.microsoft.com/office/drawing/2014/chart" uri="{C3380CC4-5D6E-409C-BE32-E72D297353CC}">
              <c16:uniqueId val="{00000002-D135-4627-A293-A79499925FD9}"/>
            </c:ext>
          </c:extLst>
        </c:ser>
        <c:ser>
          <c:idx val="3"/>
          <c:order val="3"/>
          <c:tx>
            <c:strRef>
              <c:f>eia09_.8!$AO$65</c:f>
              <c:strCache>
                <c:ptCount val="1"/>
                <c:pt idx="0">
                  <c:v>other nonOECD</c:v>
                </c:pt>
              </c:strCache>
            </c:strRef>
          </c:tx>
          <c:invertIfNegative val="0"/>
          <c:cat>
            <c:numRef>
              <c:f>eia09_.8!$AQ$48:$AR$48</c:f>
              <c:numCache>
                <c:formatCode>General</c:formatCode>
                <c:ptCount val="2"/>
                <c:pt idx="0">
                  <c:v>2030</c:v>
                </c:pt>
                <c:pt idx="1">
                  <c:v>2003</c:v>
                </c:pt>
              </c:numCache>
            </c:numRef>
          </c:cat>
          <c:val>
            <c:numRef>
              <c:f>eia09_.8!$AQ$65:$AR$65</c:f>
              <c:numCache>
                <c:formatCode>General</c:formatCode>
                <c:ptCount val="2"/>
                <c:pt idx="0">
                  <c:v>0.23791480897400841</c:v>
                </c:pt>
                <c:pt idx="1">
                  <c:v>0.23406680499033841</c:v>
                </c:pt>
              </c:numCache>
            </c:numRef>
          </c:val>
          <c:extLst>
            <c:ext xmlns:c16="http://schemas.microsoft.com/office/drawing/2014/chart" uri="{C3380CC4-5D6E-409C-BE32-E72D297353CC}">
              <c16:uniqueId val="{00000003-D135-4627-A293-A79499925FD9}"/>
            </c:ext>
          </c:extLst>
        </c:ser>
        <c:dLbls>
          <c:showLegendKey val="0"/>
          <c:showVal val="0"/>
          <c:showCatName val="0"/>
          <c:showSerName val="0"/>
          <c:showPercent val="0"/>
          <c:showBubbleSize val="0"/>
        </c:dLbls>
        <c:gapWidth val="150"/>
        <c:overlap val="100"/>
        <c:axId val="120119296"/>
        <c:axId val="35997376"/>
      </c:barChart>
      <c:catAx>
        <c:axId val="120119296"/>
        <c:scaling>
          <c:orientation val="minMax"/>
        </c:scaling>
        <c:delete val="0"/>
        <c:axPos val="l"/>
        <c:numFmt formatCode="General" sourceLinked="1"/>
        <c:majorTickMark val="out"/>
        <c:minorTickMark val="none"/>
        <c:tickLblPos val="nextTo"/>
        <c:txPr>
          <a:bodyPr/>
          <a:lstStyle/>
          <a:p>
            <a:pPr>
              <a:defRPr sz="1200"/>
            </a:pPr>
            <a:endParaRPr lang="en-US"/>
          </a:p>
        </c:txPr>
        <c:crossAx val="35997376"/>
        <c:crosses val="autoZero"/>
        <c:auto val="1"/>
        <c:lblAlgn val="ctr"/>
        <c:lblOffset val="100"/>
        <c:noMultiLvlLbl val="0"/>
      </c:catAx>
      <c:valAx>
        <c:axId val="35997376"/>
        <c:scaling>
          <c:orientation val="minMax"/>
          <c:max val="1"/>
        </c:scaling>
        <c:delete val="0"/>
        <c:axPos val="b"/>
        <c:majorGridlines>
          <c:spPr>
            <a:ln>
              <a:prstDash val="sysDot"/>
            </a:ln>
          </c:spPr>
        </c:majorGridlines>
        <c:numFmt formatCode="0.00%" sourceLinked="0"/>
        <c:majorTickMark val="out"/>
        <c:minorTickMark val="none"/>
        <c:tickLblPos val="nextTo"/>
        <c:crossAx val="120119296"/>
        <c:crosses val="autoZero"/>
        <c:crossBetween val="between"/>
      </c:valAx>
    </c:plotArea>
    <c:legend>
      <c:legendPos val="t"/>
      <c:overlay val="0"/>
      <c:txPr>
        <a:bodyPr/>
        <a:lstStyle/>
        <a:p>
          <a:pPr>
            <a:defRPr sz="12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318285214348212"/>
          <c:y val="0.16242089530475357"/>
          <c:w val="0.76977559055118561"/>
          <c:h val="0.6872047244094488"/>
        </c:manualLayout>
      </c:layout>
      <c:barChart>
        <c:barDir val="bar"/>
        <c:grouping val="stacked"/>
        <c:varyColors val="0"/>
        <c:ser>
          <c:idx val="0"/>
          <c:order val="0"/>
          <c:tx>
            <c:strRef>
              <c:f>eia09_.8!$AO$50</c:f>
              <c:strCache>
                <c:ptCount val="1"/>
                <c:pt idx="0">
                  <c:v>USA</c:v>
                </c:pt>
              </c:strCache>
            </c:strRef>
          </c:tx>
          <c:invertIfNegative val="0"/>
          <c:cat>
            <c:numRef>
              <c:f>eia09_.8!$AQ$48:$AR$48</c:f>
              <c:numCache>
                <c:formatCode>General</c:formatCode>
                <c:ptCount val="2"/>
                <c:pt idx="0">
                  <c:v>2030</c:v>
                </c:pt>
                <c:pt idx="1">
                  <c:v>2003</c:v>
                </c:pt>
              </c:numCache>
            </c:numRef>
          </c:cat>
          <c:val>
            <c:numRef>
              <c:f>eia09_.8!$AQ$50:$AR$50</c:f>
              <c:numCache>
                <c:formatCode>General</c:formatCode>
                <c:ptCount val="2"/>
                <c:pt idx="0">
                  <c:v>2.9492982551115887E-4</c:v>
                </c:pt>
                <c:pt idx="1">
                  <c:v>1.9366654328874285E-4</c:v>
                </c:pt>
              </c:numCache>
            </c:numRef>
          </c:val>
          <c:extLst>
            <c:ext xmlns:c16="http://schemas.microsoft.com/office/drawing/2014/chart" uri="{C3380CC4-5D6E-409C-BE32-E72D297353CC}">
              <c16:uniqueId val="{00000000-A165-4B09-9F96-33AF0E71CAE9}"/>
            </c:ext>
          </c:extLst>
        </c:ser>
        <c:ser>
          <c:idx val="1"/>
          <c:order val="1"/>
          <c:tx>
            <c:strRef>
              <c:f>eia09_.8!$AO$51</c:f>
              <c:strCache>
                <c:ptCount val="1"/>
                <c:pt idx="0">
                  <c:v>other OECD</c:v>
                </c:pt>
              </c:strCache>
            </c:strRef>
          </c:tx>
          <c:invertIfNegative val="0"/>
          <c:cat>
            <c:numRef>
              <c:f>eia09_.8!$AQ$48:$AR$48</c:f>
              <c:numCache>
                <c:formatCode>General</c:formatCode>
                <c:ptCount val="2"/>
                <c:pt idx="0">
                  <c:v>2030</c:v>
                </c:pt>
                <c:pt idx="1">
                  <c:v>2003</c:v>
                </c:pt>
              </c:numCache>
            </c:numRef>
          </c:cat>
          <c:val>
            <c:numRef>
              <c:f>eia09_.8!$AQ$51:$AR$51</c:f>
              <c:numCache>
                <c:formatCode>General</c:formatCode>
                <c:ptCount val="2"/>
                <c:pt idx="0">
                  <c:v>1.4707006930985075E-2</c:v>
                </c:pt>
                <c:pt idx="1">
                  <c:v>1.7536199787283421E-2</c:v>
                </c:pt>
              </c:numCache>
            </c:numRef>
          </c:val>
          <c:extLst>
            <c:ext xmlns:c16="http://schemas.microsoft.com/office/drawing/2014/chart" uri="{C3380CC4-5D6E-409C-BE32-E72D297353CC}">
              <c16:uniqueId val="{00000001-A165-4B09-9F96-33AF0E71CAE9}"/>
            </c:ext>
          </c:extLst>
        </c:ser>
        <c:ser>
          <c:idx val="2"/>
          <c:order val="2"/>
          <c:tx>
            <c:strRef>
              <c:f>eia09_.8!$AO$52</c:f>
              <c:strCache>
                <c:ptCount val="1"/>
                <c:pt idx="0">
                  <c:v>China</c:v>
                </c:pt>
              </c:strCache>
            </c:strRef>
          </c:tx>
          <c:invertIfNegative val="0"/>
          <c:cat>
            <c:numRef>
              <c:f>eia09_.8!$AQ$48:$AR$48</c:f>
              <c:numCache>
                <c:formatCode>General</c:formatCode>
                <c:ptCount val="2"/>
                <c:pt idx="0">
                  <c:v>2030</c:v>
                </c:pt>
                <c:pt idx="1">
                  <c:v>2003</c:v>
                </c:pt>
              </c:numCache>
            </c:numRef>
          </c:cat>
          <c:val>
            <c:numRef>
              <c:f>eia09_.8!$AQ$52:$AR$52</c:f>
              <c:numCache>
                <c:formatCode>General</c:formatCode>
                <c:ptCount val="2"/>
                <c:pt idx="0">
                  <c:v>1.9245362811991653E-2</c:v>
                </c:pt>
                <c:pt idx="1">
                  <c:v>0.15081110284621649</c:v>
                </c:pt>
              </c:numCache>
            </c:numRef>
          </c:val>
          <c:extLst>
            <c:ext xmlns:c16="http://schemas.microsoft.com/office/drawing/2014/chart" uri="{C3380CC4-5D6E-409C-BE32-E72D297353CC}">
              <c16:uniqueId val="{00000002-A165-4B09-9F96-33AF0E71CAE9}"/>
            </c:ext>
          </c:extLst>
        </c:ser>
        <c:ser>
          <c:idx val="3"/>
          <c:order val="3"/>
          <c:tx>
            <c:strRef>
              <c:f>eia09_.8!$AO$53</c:f>
              <c:strCache>
                <c:ptCount val="1"/>
                <c:pt idx="0">
                  <c:v>other nonOECD</c:v>
                </c:pt>
              </c:strCache>
            </c:strRef>
          </c:tx>
          <c:invertIfNegative val="0"/>
          <c:cat>
            <c:numRef>
              <c:f>eia09_.8!$AQ$48:$AR$48</c:f>
              <c:numCache>
                <c:formatCode>General</c:formatCode>
                <c:ptCount val="2"/>
                <c:pt idx="0">
                  <c:v>2030</c:v>
                </c:pt>
                <c:pt idx="1">
                  <c:v>2003</c:v>
                </c:pt>
              </c:numCache>
            </c:numRef>
          </c:cat>
          <c:val>
            <c:numRef>
              <c:f>eia09_.8!$AQ$53:$AR$53</c:f>
              <c:numCache>
                <c:formatCode>General</c:formatCode>
                <c:ptCount val="2"/>
                <c:pt idx="0">
                  <c:v>0.96575270043151185</c:v>
                </c:pt>
                <c:pt idx="1">
                  <c:v>0.83145903082321215</c:v>
                </c:pt>
              </c:numCache>
            </c:numRef>
          </c:val>
          <c:extLst>
            <c:ext xmlns:c16="http://schemas.microsoft.com/office/drawing/2014/chart" uri="{C3380CC4-5D6E-409C-BE32-E72D297353CC}">
              <c16:uniqueId val="{00000003-A165-4B09-9F96-33AF0E71CAE9}"/>
            </c:ext>
          </c:extLst>
        </c:ser>
        <c:dLbls>
          <c:showLegendKey val="0"/>
          <c:showVal val="0"/>
          <c:showCatName val="0"/>
          <c:showSerName val="0"/>
          <c:showPercent val="0"/>
          <c:showBubbleSize val="0"/>
        </c:dLbls>
        <c:gapWidth val="150"/>
        <c:overlap val="100"/>
        <c:axId val="120121344"/>
        <c:axId val="35999104"/>
      </c:barChart>
      <c:catAx>
        <c:axId val="120121344"/>
        <c:scaling>
          <c:orientation val="minMax"/>
        </c:scaling>
        <c:delete val="0"/>
        <c:axPos val="l"/>
        <c:numFmt formatCode="General" sourceLinked="1"/>
        <c:majorTickMark val="out"/>
        <c:minorTickMark val="none"/>
        <c:tickLblPos val="nextTo"/>
        <c:txPr>
          <a:bodyPr/>
          <a:lstStyle/>
          <a:p>
            <a:pPr>
              <a:defRPr sz="1200"/>
            </a:pPr>
            <a:endParaRPr lang="en-US"/>
          </a:p>
        </c:txPr>
        <c:crossAx val="35999104"/>
        <c:crosses val="autoZero"/>
        <c:auto val="1"/>
        <c:lblAlgn val="ctr"/>
        <c:lblOffset val="100"/>
        <c:noMultiLvlLbl val="0"/>
      </c:catAx>
      <c:valAx>
        <c:axId val="35999104"/>
        <c:scaling>
          <c:orientation val="minMax"/>
          <c:max val="1"/>
        </c:scaling>
        <c:delete val="0"/>
        <c:axPos val="b"/>
        <c:majorGridlines>
          <c:spPr>
            <a:ln>
              <a:prstDash val="sysDot"/>
            </a:ln>
          </c:spPr>
        </c:majorGridlines>
        <c:numFmt formatCode="General" sourceLinked="1"/>
        <c:majorTickMark val="out"/>
        <c:minorTickMark val="none"/>
        <c:tickLblPos val="nextTo"/>
        <c:crossAx val="120121344"/>
        <c:crosses val="autoZero"/>
        <c:crossBetween val="between"/>
      </c:valAx>
    </c:plotArea>
    <c:plotVisOnly val="1"/>
    <c:dispBlanksAs val="gap"/>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1" tIns="47110" rIns="94221" bIns="4711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0" rIns="94221" bIns="47110" rtlCol="0"/>
          <a:lstStyle>
            <a:lvl1pPr algn="r">
              <a:defRPr sz="1200"/>
            </a:lvl1pPr>
          </a:lstStyle>
          <a:p>
            <a:fld id="{0E7DBFD1-3451-4B78-8D60-678397EFAD4D}" type="datetimeFigureOut">
              <a:rPr lang="en-US" smtClean="0"/>
              <a:t>2/7/2018</a:t>
            </a:fld>
            <a:endParaRPr lang="en-US"/>
          </a:p>
        </p:txBody>
      </p:sp>
      <p:sp>
        <p:nvSpPr>
          <p:cNvPr id="4" name="Footer Placeholder 3"/>
          <p:cNvSpPr>
            <a:spLocks noGrp="1"/>
          </p:cNvSpPr>
          <p:nvPr>
            <p:ph type="ftr" sz="quarter" idx="2"/>
          </p:nvPr>
        </p:nvSpPr>
        <p:spPr>
          <a:xfrm>
            <a:off x="1" y="8917422"/>
            <a:ext cx="3077739" cy="469424"/>
          </a:xfrm>
          <a:prstGeom prst="rect">
            <a:avLst/>
          </a:prstGeom>
        </p:spPr>
        <p:txBody>
          <a:bodyPr vert="horz" lIns="94221" tIns="47110" rIns="94221" bIns="4711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0" rIns="94221" bIns="47110" rtlCol="0" anchor="b"/>
          <a:lstStyle>
            <a:lvl1pPr algn="r">
              <a:defRPr sz="1200"/>
            </a:lvl1pPr>
          </a:lstStyle>
          <a:p>
            <a:fld id="{D9DD3B86-421D-4852-8752-C29C00C17414}" type="slidenum">
              <a:rPr lang="en-US" smtClean="0"/>
              <a:t>‹#›</a:t>
            </a:fld>
            <a:endParaRPr lang="en-US"/>
          </a:p>
        </p:txBody>
      </p:sp>
    </p:spTree>
    <p:extLst>
      <p:ext uri="{BB962C8B-B14F-4D97-AF65-F5344CB8AC3E}">
        <p14:creationId xmlns:p14="http://schemas.microsoft.com/office/powerpoint/2010/main" val="145325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1" tIns="47110" rIns="94221" bIns="47110"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0" rIns="94221" bIns="47110" rtlCol="0"/>
          <a:lstStyle>
            <a:lvl1pPr algn="r">
              <a:defRPr sz="1200"/>
            </a:lvl1pPr>
          </a:lstStyle>
          <a:p>
            <a:fld id="{EB99B88B-2F54-4401-A7A5-8DD1A3AF77B8}" type="datetimeFigureOut">
              <a:rPr lang="en-US" smtClean="0"/>
              <a:t>2/7/2018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1" tIns="47110" rIns="94221" bIns="47110"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1" tIns="47110" rIns="94221" bIns="471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7422"/>
            <a:ext cx="3077739" cy="469424"/>
          </a:xfrm>
          <a:prstGeom prst="rect">
            <a:avLst/>
          </a:prstGeom>
        </p:spPr>
        <p:txBody>
          <a:bodyPr vert="horz" lIns="94221" tIns="47110" rIns="94221" bIns="4711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0" rIns="94221" bIns="47110" rtlCol="0" anchor="b"/>
          <a:lstStyle>
            <a:lvl1pPr algn="r">
              <a:defRPr sz="1200"/>
            </a:lvl1pPr>
          </a:lstStyle>
          <a:p>
            <a:fld id="{C0BB6FBD-3AA1-470B-B51B-02E447FC7E91}" type="slidenum">
              <a:rPr lang="en-US" smtClean="0"/>
              <a:t>‹#›</a:t>
            </a:fld>
            <a:endParaRPr lang="en-US"/>
          </a:p>
        </p:txBody>
      </p:sp>
    </p:spTree>
    <p:extLst>
      <p:ext uri="{BB962C8B-B14F-4D97-AF65-F5344CB8AC3E}">
        <p14:creationId xmlns:p14="http://schemas.microsoft.com/office/powerpoint/2010/main" val="408668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BAU is faster</a:t>
            </a:r>
            <a:r>
              <a:rPr lang="en-GB" baseline="0" dirty="0" smtClean="0"/>
              <a:t> than </a:t>
            </a:r>
            <a:r>
              <a:rPr lang="en-GB" dirty="0" smtClean="0"/>
              <a:t>a continuation of the upward</a:t>
            </a:r>
            <a:r>
              <a:rPr lang="en-GB" baseline="0" dirty="0" smtClean="0"/>
              <a:t> </a:t>
            </a:r>
            <a:r>
              <a:rPr lang="en-GB" dirty="0" smtClean="0"/>
              <a:t>diagonal line, if we equate</a:t>
            </a:r>
            <a:r>
              <a:rPr lang="en-GB" baseline="0" dirty="0" smtClean="0"/>
              <a:t> BAU and RCP 8.5</a:t>
            </a:r>
            <a:r>
              <a:rPr lang="en-GB" dirty="0" smtClean="0"/>
              <a:t>. RCP 8.5 hits</a:t>
            </a:r>
            <a:r>
              <a:rPr lang="en-GB" baseline="0" dirty="0" smtClean="0"/>
              <a:t> 80 GtCO2 in 2060 (doubling in 40 years) and is 100 GtCO2/</a:t>
            </a:r>
            <a:r>
              <a:rPr lang="en-GB" baseline="0" dirty="0" err="1" smtClean="0"/>
              <a:t>yr</a:t>
            </a:r>
            <a:r>
              <a:rPr lang="en-GB" baseline="0" dirty="0" smtClean="0"/>
              <a:t> </a:t>
            </a:r>
            <a:r>
              <a:rPr lang="en-GB" dirty="0" smtClean="0"/>
              <a:t>in 2100 (growth</a:t>
            </a:r>
            <a:r>
              <a:rPr lang="en-GB" baseline="0" dirty="0" smtClean="0"/>
              <a:t> having slowed down)</a:t>
            </a:r>
          </a:p>
          <a:p>
            <a:endParaRPr lang="en-GB" baseline="0" dirty="0" smtClean="0"/>
          </a:p>
          <a:p>
            <a:r>
              <a:rPr lang="en-GB" baseline="0" dirty="0" smtClean="0"/>
              <a:t>MENTION DEFFEYES.</a:t>
            </a:r>
            <a:endParaRPr lang="en-GB" dirty="0"/>
          </a:p>
        </p:txBody>
      </p:sp>
      <p:sp>
        <p:nvSpPr>
          <p:cNvPr id="4" name="Slide Number Placeholder 3"/>
          <p:cNvSpPr>
            <a:spLocks noGrp="1"/>
          </p:cNvSpPr>
          <p:nvPr>
            <p:ph type="sldNum" sz="quarter" idx="10"/>
          </p:nvPr>
        </p:nvSpPr>
        <p:spPr/>
        <p:txBody>
          <a:bodyPr/>
          <a:lstStyle/>
          <a:p>
            <a:fld id="{92E6A341-2E04-445B-A401-37AA0C2084DA}" type="slidenum">
              <a:rPr lang="en-US" smtClean="0"/>
              <a:t>8</a:t>
            </a:fld>
            <a:endParaRPr lang="en-US"/>
          </a:p>
        </p:txBody>
      </p:sp>
    </p:spTree>
    <p:extLst>
      <p:ext uri="{BB962C8B-B14F-4D97-AF65-F5344CB8AC3E}">
        <p14:creationId xmlns:p14="http://schemas.microsoft.com/office/powerpoint/2010/main" val="223859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B54B360-798E-2A4B-B551-00C9237A03F7}" type="slidenum">
              <a:rPr lang="en-US" smtClean="0"/>
              <a:t>21</a:t>
            </a:fld>
            <a:endParaRPr lang="en-US" dirty="0"/>
          </a:p>
        </p:txBody>
      </p:sp>
    </p:spTree>
    <p:extLst>
      <p:ext uri="{BB962C8B-B14F-4D97-AF65-F5344CB8AC3E}">
        <p14:creationId xmlns:p14="http://schemas.microsoft.com/office/powerpoint/2010/main" val="118333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rtl="0" eaLnBrk="1" fontAlgn="t" latinLnBrk="0" hangingPunct="1"/>
            <a:r>
              <a:rPr lang="en-US" b="1" dirty="0" smtClean="0"/>
              <a:t>Global Installed Capacity (GW)</a:t>
            </a:r>
            <a:endParaRPr lang="en-US" dirty="0" smtClean="0"/>
          </a:p>
          <a:p>
            <a:pPr rtl="0" eaLnBrk="1" fontAlgn="t" latinLnBrk="0" hangingPunct="1"/>
            <a:r>
              <a:rPr lang="en-US" dirty="0" smtClean="0"/>
              <a:t>2004 to 2017</a:t>
            </a:r>
          </a:p>
          <a:p>
            <a:pPr rtl="0" eaLnBrk="1" fontAlgn="t" latinLnBrk="0" hangingPunct="1"/>
            <a:r>
              <a:rPr lang="en-US" dirty="0" smtClean="0"/>
              <a:t>Solar 3 to 300</a:t>
            </a:r>
          </a:p>
          <a:p>
            <a:pPr rtl="0" eaLnBrk="1" fontAlgn="t" latinLnBrk="0" hangingPunct="1"/>
            <a:r>
              <a:rPr lang="en-US" dirty="0" smtClean="0"/>
              <a:t>Wind 40 to 500</a:t>
            </a:r>
          </a:p>
          <a:p>
            <a:endParaRPr lang="en-US" baseline="0" dirty="0" smtClean="0"/>
          </a:p>
          <a:p>
            <a:endParaRPr lang="en-US" baseline="0" dirty="0" smtClean="0"/>
          </a:p>
          <a:p>
            <a:r>
              <a:rPr lang="en-US" baseline="0" dirty="0" smtClean="0"/>
              <a:t>Hydrogen at the back</a:t>
            </a:r>
            <a:r>
              <a:rPr lang="mr-IN" baseline="0" dirty="0" smtClean="0"/>
              <a:t>…</a:t>
            </a:r>
            <a:r>
              <a:rPr lang="en-US" baseline="0" dirty="0" smtClean="0"/>
              <a:t> maybe lame</a:t>
            </a:r>
          </a:p>
          <a:p>
            <a:r>
              <a:rPr lang="en-US" baseline="0" dirty="0" smtClean="0"/>
              <a:t>Storage as the dark horse</a:t>
            </a:r>
          </a:p>
        </p:txBody>
      </p:sp>
      <p:sp>
        <p:nvSpPr>
          <p:cNvPr id="4" name="Slide Number Placeholder 3"/>
          <p:cNvSpPr>
            <a:spLocks noGrp="1"/>
          </p:cNvSpPr>
          <p:nvPr>
            <p:ph type="sldNum" sz="quarter" idx="10"/>
          </p:nvPr>
        </p:nvSpPr>
        <p:spPr/>
        <p:txBody>
          <a:bodyPr/>
          <a:lstStyle/>
          <a:p>
            <a:fld id="{BB54B360-798E-2A4B-B551-00C9237A03F7}" type="slidenum">
              <a:rPr lang="en-US" smtClean="0"/>
              <a:t>22</a:t>
            </a:fld>
            <a:endParaRPr lang="en-US" dirty="0"/>
          </a:p>
        </p:txBody>
      </p:sp>
    </p:spTree>
    <p:extLst>
      <p:ext uri="{BB962C8B-B14F-4D97-AF65-F5344CB8AC3E}">
        <p14:creationId xmlns:p14="http://schemas.microsoft.com/office/powerpoint/2010/main" val="128438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numbers are: wind installed capacity was 16 GW (beginning of the year) and 17.5 GW at the end. Average wind installed capacity is 17.1 </a:t>
            </a:r>
            <a:r>
              <a:rPr lang="en-US" dirty="0" err="1"/>
              <a:t>GWe</a:t>
            </a:r>
            <a:r>
              <a:rPr lang="en-US" dirty="0"/>
              <a:t>. Average wind generation is 6.0 </a:t>
            </a:r>
            <a:r>
              <a:rPr lang="en-US" dirty="0" err="1"/>
              <a:t>GWe</a:t>
            </a:r>
            <a:r>
              <a:rPr lang="en-US" dirty="0"/>
              <a:t>. The average capacity factor is 35.5%. The average total demand is 40.0 </a:t>
            </a:r>
            <a:r>
              <a:rPr lang="en-US" dirty="0" err="1"/>
              <a:t>GWe</a:t>
            </a:r>
            <a:r>
              <a:rPr lang="en-US" dirty="0"/>
              <a:t>. The peak hourly demand was 71.2 </a:t>
            </a:r>
            <a:r>
              <a:rPr lang="en-US" dirty="0" err="1"/>
              <a:t>GWe</a:t>
            </a:r>
            <a:r>
              <a:rPr lang="en-US" dirty="0"/>
              <a:t>. The minimum demand was 25.0 </a:t>
            </a:r>
            <a:r>
              <a:rPr lang="en-US" dirty="0" err="1"/>
              <a:t>GWe</a:t>
            </a:r>
            <a:r>
              <a:rPr lang="en-US" dirty="0"/>
              <a:t>.</a:t>
            </a:r>
          </a:p>
          <a:p>
            <a:r>
              <a:rPr lang="en-US" dirty="0"/>
              <a:t>Pedro</a:t>
            </a:r>
          </a:p>
          <a:p>
            <a:endParaRPr lang="en-US" dirty="0"/>
          </a:p>
        </p:txBody>
      </p:sp>
      <p:sp>
        <p:nvSpPr>
          <p:cNvPr id="4" name="Slide Number Placeholder 3"/>
          <p:cNvSpPr>
            <a:spLocks noGrp="1"/>
          </p:cNvSpPr>
          <p:nvPr>
            <p:ph type="sldNum" sz="quarter" idx="10"/>
          </p:nvPr>
        </p:nvSpPr>
        <p:spPr/>
        <p:txBody>
          <a:bodyPr/>
          <a:lstStyle/>
          <a:p>
            <a:fld id="{C0BB6FBD-3AA1-470B-B51B-02E447FC7E91}" type="slidenum">
              <a:rPr lang="en-US" smtClean="0"/>
              <a:t>24</a:t>
            </a:fld>
            <a:endParaRPr lang="en-US"/>
          </a:p>
        </p:txBody>
      </p:sp>
    </p:spTree>
    <p:extLst>
      <p:ext uri="{BB962C8B-B14F-4D97-AF65-F5344CB8AC3E}">
        <p14:creationId xmlns:p14="http://schemas.microsoft.com/office/powerpoint/2010/main" val="1054622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B6FBD-3AA1-470B-B51B-02E447FC7E91}" type="slidenum">
              <a:rPr lang="en-US" smtClean="0"/>
              <a:t>25</a:t>
            </a:fld>
            <a:endParaRPr lang="en-US"/>
          </a:p>
        </p:txBody>
      </p:sp>
    </p:spTree>
    <p:extLst>
      <p:ext uri="{BB962C8B-B14F-4D97-AF65-F5344CB8AC3E}">
        <p14:creationId xmlns:p14="http://schemas.microsoft.com/office/powerpoint/2010/main" val="3395909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4022486" y="8917277"/>
            <a:ext cx="3078382" cy="46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79" tIns="46389" rIns="92779" bIns="46389"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73FEBFF3-4755-455C-A754-2A32DBA34B35}" type="slidenum">
              <a:rPr lang="en-US" altLang="en-US"/>
              <a:pPr algn="r" eaLnBrk="1" hangingPunct="1">
                <a:spcBef>
                  <a:spcPct val="0"/>
                </a:spcBef>
              </a:pPr>
              <a:t>26</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$100/tCO2 ≈ $400/tC ≈ $200/t biomass. Compare</a:t>
            </a:r>
            <a:r>
              <a:rPr lang="en-US" baseline="0" dirty="0" smtClean="0"/>
              <a:t> with $200/t wheat and $50/t logs</a:t>
            </a:r>
            <a:endParaRPr lang="en-US" dirty="0" smtClean="0"/>
          </a:p>
          <a:p>
            <a:endParaRPr lang="en-US" dirty="0"/>
          </a:p>
        </p:txBody>
      </p:sp>
      <p:sp>
        <p:nvSpPr>
          <p:cNvPr id="4" name="Slide Number Placeholder 3"/>
          <p:cNvSpPr>
            <a:spLocks noGrp="1"/>
          </p:cNvSpPr>
          <p:nvPr>
            <p:ph type="sldNum" sz="quarter" idx="10"/>
          </p:nvPr>
        </p:nvSpPr>
        <p:spPr/>
        <p:txBody>
          <a:bodyPr/>
          <a:lstStyle/>
          <a:p>
            <a:fld id="{C0BB6FBD-3AA1-470B-B51B-02E447FC7E91}" type="slidenum">
              <a:rPr lang="en-US" smtClean="0"/>
              <a:t>29</a:t>
            </a:fld>
            <a:endParaRPr lang="en-US"/>
          </a:p>
        </p:txBody>
      </p:sp>
    </p:spTree>
    <p:extLst>
      <p:ext uri="{BB962C8B-B14F-4D97-AF65-F5344CB8AC3E}">
        <p14:creationId xmlns:p14="http://schemas.microsoft.com/office/powerpoint/2010/main" val="114996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2C5EFE19-0EB6-4CC8-82B2-DD7ED3CB0267}" type="slidenum">
              <a:rPr lang="en-US" smtClean="0"/>
              <a:pPr>
                <a:defRPr/>
              </a:pPr>
              <a:t>30</a:t>
            </a:fld>
            <a:endParaRPr 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err="1" smtClean="0"/>
              <a:t>Crutzen</a:t>
            </a:r>
            <a:r>
              <a:rPr lang="en-US" dirty="0" smtClean="0"/>
              <a:t> estimates that maintaining ≈5 </a:t>
            </a:r>
            <a:r>
              <a:rPr lang="en-US" dirty="0" err="1" smtClean="0"/>
              <a:t>MtS</a:t>
            </a:r>
            <a:r>
              <a:rPr lang="en-US" dirty="0" smtClean="0"/>
              <a:t> in the stratosphere as sulfate aerosols indefinitely would cancel the warming due to CO2 doubling.</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8259" indent="-291639" eaLnBrk="0" hangingPunct="0">
              <a:defRPr>
                <a:solidFill>
                  <a:schemeClr val="tx1"/>
                </a:solidFill>
                <a:latin typeface="Arial" pitchFamily="34" charset="0"/>
              </a:defRPr>
            </a:lvl2pPr>
            <a:lvl3pPr marL="1166553" indent="-233310" eaLnBrk="0" hangingPunct="0">
              <a:defRPr>
                <a:solidFill>
                  <a:schemeClr val="tx1"/>
                </a:solidFill>
                <a:latin typeface="Arial" pitchFamily="34" charset="0"/>
              </a:defRPr>
            </a:lvl3pPr>
            <a:lvl4pPr marL="1633175" indent="-233310" eaLnBrk="0" hangingPunct="0">
              <a:defRPr>
                <a:solidFill>
                  <a:schemeClr val="tx1"/>
                </a:solidFill>
                <a:latin typeface="Arial" pitchFamily="34" charset="0"/>
              </a:defRPr>
            </a:lvl4pPr>
            <a:lvl5pPr marL="2099795" indent="-233310" eaLnBrk="0" hangingPunct="0">
              <a:defRPr>
                <a:solidFill>
                  <a:schemeClr val="tx1"/>
                </a:solidFill>
                <a:latin typeface="Arial" pitchFamily="34" charset="0"/>
              </a:defRPr>
            </a:lvl5pPr>
            <a:lvl6pPr marL="2566417" indent="-233310" eaLnBrk="0" fontAlgn="base" hangingPunct="0">
              <a:spcBef>
                <a:spcPct val="0"/>
              </a:spcBef>
              <a:spcAft>
                <a:spcPct val="0"/>
              </a:spcAft>
              <a:defRPr>
                <a:solidFill>
                  <a:schemeClr val="tx1"/>
                </a:solidFill>
                <a:latin typeface="Arial" pitchFamily="34" charset="0"/>
              </a:defRPr>
            </a:lvl6pPr>
            <a:lvl7pPr marL="3033039" indent="-233310" eaLnBrk="0" fontAlgn="base" hangingPunct="0">
              <a:spcBef>
                <a:spcPct val="0"/>
              </a:spcBef>
              <a:spcAft>
                <a:spcPct val="0"/>
              </a:spcAft>
              <a:defRPr>
                <a:solidFill>
                  <a:schemeClr val="tx1"/>
                </a:solidFill>
                <a:latin typeface="Arial" pitchFamily="34" charset="0"/>
              </a:defRPr>
            </a:lvl7pPr>
            <a:lvl8pPr marL="3499660" indent="-233310" eaLnBrk="0" fontAlgn="base" hangingPunct="0">
              <a:spcBef>
                <a:spcPct val="0"/>
              </a:spcBef>
              <a:spcAft>
                <a:spcPct val="0"/>
              </a:spcAft>
              <a:defRPr>
                <a:solidFill>
                  <a:schemeClr val="tx1"/>
                </a:solidFill>
                <a:latin typeface="Arial" pitchFamily="34" charset="0"/>
              </a:defRPr>
            </a:lvl8pPr>
            <a:lvl9pPr marL="3966282" indent="-233310" eaLnBrk="0" fontAlgn="base" hangingPunct="0">
              <a:spcBef>
                <a:spcPct val="0"/>
              </a:spcBef>
              <a:spcAft>
                <a:spcPct val="0"/>
              </a:spcAft>
              <a:defRPr>
                <a:solidFill>
                  <a:schemeClr val="tx1"/>
                </a:solidFill>
                <a:latin typeface="Arial" pitchFamily="34" charset="0"/>
              </a:defRPr>
            </a:lvl9pPr>
          </a:lstStyle>
          <a:p>
            <a:pPr eaLnBrk="1" hangingPunct="1"/>
            <a:fld id="{D66D165C-1DFE-470F-BA8C-82B57EECDD86}" type="slidenum">
              <a:rPr lang="en-US" altLang="en-US" smtClean="0"/>
              <a:pPr eaLnBrk="1" hangingPunct="1"/>
              <a:t>31</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Medical choices are more complicated now. Most of us have been here, with a friend or relative at least. Strong drugs with side effects, very sick patients. </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3825" indent="-289933" eaLnBrk="0" hangingPunct="0">
              <a:spcBef>
                <a:spcPct val="30000"/>
              </a:spcBef>
              <a:defRPr sz="1200">
                <a:solidFill>
                  <a:schemeClr val="tx1"/>
                </a:solidFill>
                <a:latin typeface="Arial" pitchFamily="34" charset="0"/>
              </a:defRPr>
            </a:lvl2pPr>
            <a:lvl3pPr marL="1159733" indent="-231946" eaLnBrk="0" hangingPunct="0">
              <a:spcBef>
                <a:spcPct val="30000"/>
              </a:spcBef>
              <a:defRPr sz="1200">
                <a:solidFill>
                  <a:schemeClr val="tx1"/>
                </a:solidFill>
                <a:latin typeface="Arial" pitchFamily="34" charset="0"/>
              </a:defRPr>
            </a:lvl3pPr>
            <a:lvl4pPr marL="1623626" indent="-231946" eaLnBrk="0" hangingPunct="0">
              <a:spcBef>
                <a:spcPct val="30000"/>
              </a:spcBef>
              <a:defRPr sz="1200">
                <a:solidFill>
                  <a:schemeClr val="tx1"/>
                </a:solidFill>
                <a:latin typeface="Arial" pitchFamily="34" charset="0"/>
              </a:defRPr>
            </a:lvl4pPr>
            <a:lvl5pPr marL="2087519" indent="-231946" eaLnBrk="0" hangingPunct="0">
              <a:spcBef>
                <a:spcPct val="30000"/>
              </a:spcBef>
              <a:defRPr sz="1200">
                <a:solidFill>
                  <a:schemeClr val="tx1"/>
                </a:solidFill>
                <a:latin typeface="Arial" pitchFamily="34" charset="0"/>
              </a:defRPr>
            </a:lvl5pPr>
            <a:lvl6pPr marL="2551414" indent="-231946" eaLnBrk="0" fontAlgn="base" hangingPunct="0">
              <a:spcBef>
                <a:spcPct val="30000"/>
              </a:spcBef>
              <a:spcAft>
                <a:spcPct val="0"/>
              </a:spcAft>
              <a:defRPr sz="1200">
                <a:solidFill>
                  <a:schemeClr val="tx1"/>
                </a:solidFill>
                <a:latin typeface="Arial" pitchFamily="34" charset="0"/>
              </a:defRPr>
            </a:lvl6pPr>
            <a:lvl7pPr marL="3015306" indent="-231946" eaLnBrk="0" fontAlgn="base" hangingPunct="0">
              <a:spcBef>
                <a:spcPct val="30000"/>
              </a:spcBef>
              <a:spcAft>
                <a:spcPct val="0"/>
              </a:spcAft>
              <a:defRPr sz="1200">
                <a:solidFill>
                  <a:schemeClr val="tx1"/>
                </a:solidFill>
                <a:latin typeface="Arial" pitchFamily="34" charset="0"/>
              </a:defRPr>
            </a:lvl7pPr>
            <a:lvl8pPr marL="3479198" indent="-231946" eaLnBrk="0" fontAlgn="base" hangingPunct="0">
              <a:spcBef>
                <a:spcPct val="30000"/>
              </a:spcBef>
              <a:spcAft>
                <a:spcPct val="0"/>
              </a:spcAft>
              <a:defRPr sz="1200">
                <a:solidFill>
                  <a:schemeClr val="tx1"/>
                </a:solidFill>
                <a:latin typeface="Arial" pitchFamily="34" charset="0"/>
              </a:defRPr>
            </a:lvl8pPr>
            <a:lvl9pPr marL="3943094" indent="-23194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2BDDD42-D216-43D7-9A26-0B09E0E517B8}" type="slidenum">
              <a:rPr lang="en-US" altLang="en-US" smtClean="0"/>
              <a:pPr eaLnBrk="1" hangingPunct="1">
                <a:spcBef>
                  <a:spcPct val="0"/>
                </a:spcBef>
              </a:pPr>
              <a:t>32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BAU is faster</a:t>
            </a:r>
            <a:r>
              <a:rPr lang="en-GB" baseline="0" dirty="0" smtClean="0"/>
              <a:t> than </a:t>
            </a:r>
            <a:r>
              <a:rPr lang="en-GB" dirty="0" smtClean="0"/>
              <a:t>a continuation of the upward</a:t>
            </a:r>
            <a:r>
              <a:rPr lang="en-GB" baseline="0" dirty="0" smtClean="0"/>
              <a:t> </a:t>
            </a:r>
            <a:r>
              <a:rPr lang="en-GB" dirty="0" smtClean="0"/>
              <a:t>diagonal line, if we equate</a:t>
            </a:r>
            <a:r>
              <a:rPr lang="en-GB" baseline="0" dirty="0" smtClean="0"/>
              <a:t> BAU and RCP 8.5</a:t>
            </a:r>
            <a:r>
              <a:rPr lang="en-GB" dirty="0" smtClean="0"/>
              <a:t>. RCP 8.5 hits</a:t>
            </a:r>
            <a:r>
              <a:rPr lang="en-GB" baseline="0" dirty="0" smtClean="0"/>
              <a:t> 80 GtCO2 in 2060 (doubling in 40 years) and is 100 GtCO2/</a:t>
            </a:r>
            <a:r>
              <a:rPr lang="en-GB" baseline="0" dirty="0" err="1" smtClean="0"/>
              <a:t>yr</a:t>
            </a:r>
            <a:r>
              <a:rPr lang="en-GB" baseline="0" dirty="0" smtClean="0"/>
              <a:t> </a:t>
            </a:r>
            <a:r>
              <a:rPr lang="en-GB" dirty="0" smtClean="0"/>
              <a:t>in 2100 (growth</a:t>
            </a:r>
            <a:r>
              <a:rPr lang="en-GB" baseline="0" dirty="0" smtClean="0"/>
              <a:t> having slowed down)</a:t>
            </a:r>
          </a:p>
        </p:txBody>
      </p:sp>
      <p:sp>
        <p:nvSpPr>
          <p:cNvPr id="4" name="Slide Number Placeholder 3"/>
          <p:cNvSpPr>
            <a:spLocks noGrp="1"/>
          </p:cNvSpPr>
          <p:nvPr>
            <p:ph type="sldNum" sz="quarter" idx="10"/>
          </p:nvPr>
        </p:nvSpPr>
        <p:spPr/>
        <p:txBody>
          <a:bodyPr/>
          <a:lstStyle/>
          <a:p>
            <a:fld id="{92E6A341-2E04-445B-A401-37AA0C2084DA}" type="slidenum">
              <a:rPr lang="en-US" smtClean="0"/>
              <a:t>9</a:t>
            </a:fld>
            <a:endParaRPr lang="en-US"/>
          </a:p>
        </p:txBody>
      </p:sp>
    </p:spTree>
    <p:extLst>
      <p:ext uri="{BB962C8B-B14F-4D97-AF65-F5344CB8AC3E}">
        <p14:creationId xmlns:p14="http://schemas.microsoft.com/office/powerpoint/2010/main" val="223859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memoriam: Kenneth  </a:t>
            </a:r>
            <a:r>
              <a:rPr lang="en-US" sz="1200" dirty="0" err="1" smtClean="0"/>
              <a:t>Deffeyes</a:t>
            </a:r>
            <a:r>
              <a:rPr lang="en-US" sz="1200" dirty="0" smtClean="0"/>
              <a:t> (1931 – 2018).</a:t>
            </a:r>
          </a:p>
          <a:p>
            <a:endParaRPr lang="en-GB" dirty="0" smtClean="0"/>
          </a:p>
          <a:p>
            <a:r>
              <a:rPr lang="en-GB" dirty="0" smtClean="0"/>
              <a:t>BAU is faster</a:t>
            </a:r>
            <a:r>
              <a:rPr lang="en-GB" baseline="0" dirty="0" smtClean="0"/>
              <a:t> than </a:t>
            </a:r>
            <a:r>
              <a:rPr lang="en-GB" dirty="0" smtClean="0"/>
              <a:t>a continuation of the upward</a:t>
            </a:r>
            <a:r>
              <a:rPr lang="en-GB" baseline="0" dirty="0" smtClean="0"/>
              <a:t> </a:t>
            </a:r>
            <a:r>
              <a:rPr lang="en-GB" dirty="0" smtClean="0"/>
              <a:t>diagonal line, if we equate</a:t>
            </a:r>
            <a:r>
              <a:rPr lang="en-GB" baseline="0" dirty="0" smtClean="0"/>
              <a:t> BAU and RCP 8.5</a:t>
            </a:r>
            <a:r>
              <a:rPr lang="en-GB" dirty="0" smtClean="0"/>
              <a:t>. RCP 8.5 hits</a:t>
            </a:r>
            <a:r>
              <a:rPr lang="en-GB" baseline="0" dirty="0" smtClean="0"/>
              <a:t> 80 GtCO2 in 2060 (doubling in 40 years) and is 100 GtCO2/</a:t>
            </a:r>
            <a:r>
              <a:rPr lang="en-GB" baseline="0" dirty="0" err="1" smtClean="0"/>
              <a:t>yr</a:t>
            </a:r>
            <a:r>
              <a:rPr lang="en-GB" baseline="0" dirty="0" smtClean="0"/>
              <a:t> </a:t>
            </a:r>
            <a:r>
              <a:rPr lang="en-GB" dirty="0" smtClean="0"/>
              <a:t>in 2100 (growth</a:t>
            </a:r>
            <a:r>
              <a:rPr lang="en-GB" baseline="0" dirty="0" smtClean="0"/>
              <a:t> having slowed down)</a:t>
            </a:r>
          </a:p>
        </p:txBody>
      </p:sp>
      <p:sp>
        <p:nvSpPr>
          <p:cNvPr id="4" name="Slide Number Placeholder 3"/>
          <p:cNvSpPr>
            <a:spLocks noGrp="1"/>
          </p:cNvSpPr>
          <p:nvPr>
            <p:ph type="sldNum" sz="quarter" idx="10"/>
          </p:nvPr>
        </p:nvSpPr>
        <p:spPr/>
        <p:txBody>
          <a:bodyPr/>
          <a:lstStyle/>
          <a:p>
            <a:fld id="{92E6A341-2E04-445B-A401-37AA0C2084DA}" type="slidenum">
              <a:rPr lang="en-US" smtClean="0"/>
              <a:t>10</a:t>
            </a:fld>
            <a:endParaRPr lang="en-US"/>
          </a:p>
        </p:txBody>
      </p:sp>
    </p:spTree>
    <p:extLst>
      <p:ext uri="{BB962C8B-B14F-4D97-AF65-F5344CB8AC3E}">
        <p14:creationId xmlns:p14="http://schemas.microsoft.com/office/powerpoint/2010/main" val="223859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BB6FBD-3AA1-470B-B51B-02E447FC7E91}" type="slidenum">
              <a:rPr lang="en-US" smtClean="0"/>
              <a:t>11</a:t>
            </a:fld>
            <a:endParaRPr lang="en-US"/>
          </a:p>
        </p:txBody>
      </p:sp>
    </p:spTree>
    <p:extLst>
      <p:ext uri="{BB962C8B-B14F-4D97-AF65-F5344CB8AC3E}">
        <p14:creationId xmlns:p14="http://schemas.microsoft.com/office/powerpoint/2010/main" val="26655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65401" indent="-294383" eaLnBrk="0" hangingPunct="0">
              <a:defRPr>
                <a:solidFill>
                  <a:schemeClr val="tx1"/>
                </a:solidFill>
                <a:latin typeface="Arial" pitchFamily="34" charset="0"/>
              </a:defRPr>
            </a:lvl2pPr>
            <a:lvl3pPr marL="1177541" indent="-235508" eaLnBrk="0" hangingPunct="0">
              <a:defRPr>
                <a:solidFill>
                  <a:schemeClr val="tx1"/>
                </a:solidFill>
                <a:latin typeface="Arial" pitchFamily="34" charset="0"/>
              </a:defRPr>
            </a:lvl3pPr>
            <a:lvl4pPr marL="1648557" indent="-235508" eaLnBrk="0" hangingPunct="0">
              <a:defRPr>
                <a:solidFill>
                  <a:schemeClr val="tx1"/>
                </a:solidFill>
                <a:latin typeface="Arial" pitchFamily="34" charset="0"/>
              </a:defRPr>
            </a:lvl4pPr>
            <a:lvl5pPr marL="2119572" indent="-235508" eaLnBrk="0" hangingPunct="0">
              <a:defRPr>
                <a:solidFill>
                  <a:schemeClr val="tx1"/>
                </a:solidFill>
                <a:latin typeface="Arial" pitchFamily="34" charset="0"/>
              </a:defRPr>
            </a:lvl5pPr>
            <a:lvl6pPr marL="2590587" indent="-235508" eaLnBrk="0" fontAlgn="base" hangingPunct="0">
              <a:spcBef>
                <a:spcPct val="0"/>
              </a:spcBef>
              <a:spcAft>
                <a:spcPct val="0"/>
              </a:spcAft>
              <a:defRPr>
                <a:solidFill>
                  <a:schemeClr val="tx1"/>
                </a:solidFill>
                <a:latin typeface="Arial" pitchFamily="34" charset="0"/>
              </a:defRPr>
            </a:lvl6pPr>
            <a:lvl7pPr marL="3061603" indent="-235508" eaLnBrk="0" fontAlgn="base" hangingPunct="0">
              <a:spcBef>
                <a:spcPct val="0"/>
              </a:spcBef>
              <a:spcAft>
                <a:spcPct val="0"/>
              </a:spcAft>
              <a:defRPr>
                <a:solidFill>
                  <a:schemeClr val="tx1"/>
                </a:solidFill>
                <a:latin typeface="Arial" pitchFamily="34" charset="0"/>
              </a:defRPr>
            </a:lvl7pPr>
            <a:lvl8pPr marL="3532621" indent="-235508" eaLnBrk="0" fontAlgn="base" hangingPunct="0">
              <a:spcBef>
                <a:spcPct val="0"/>
              </a:spcBef>
              <a:spcAft>
                <a:spcPct val="0"/>
              </a:spcAft>
              <a:defRPr>
                <a:solidFill>
                  <a:schemeClr val="tx1"/>
                </a:solidFill>
                <a:latin typeface="Arial" pitchFamily="34" charset="0"/>
              </a:defRPr>
            </a:lvl8pPr>
            <a:lvl9pPr marL="4003636" indent="-235508" eaLnBrk="0" fontAlgn="base" hangingPunct="0">
              <a:spcBef>
                <a:spcPct val="0"/>
              </a:spcBef>
              <a:spcAft>
                <a:spcPct val="0"/>
              </a:spcAft>
              <a:defRPr>
                <a:solidFill>
                  <a:schemeClr val="tx1"/>
                </a:solidFill>
                <a:latin typeface="Arial" pitchFamily="34" charset="0"/>
              </a:defRPr>
            </a:lvl9pPr>
          </a:lstStyle>
          <a:p>
            <a:pPr eaLnBrk="1" hangingPunct="1"/>
            <a:fld id="{4CDEAEBF-EB1A-4005-8836-21D14C41E354}" type="slidenum">
              <a:rPr lang="en-US" altLang="en-US" smtClean="0"/>
              <a:pPr eaLnBrk="1" hangingPunct="1"/>
              <a:t>13</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rPr>
              <a:t>Michael </a:t>
            </a:r>
            <a:r>
              <a:rPr lang="en-US" altLang="en-US" dirty="0" err="1" smtClean="0">
                <a:latin typeface="Arial" pitchFamily="34" charset="0"/>
              </a:rPr>
              <a:t>Schlessinger</a:t>
            </a:r>
            <a:r>
              <a:rPr lang="en-US" altLang="en-US" dirty="0" smtClean="0">
                <a:latin typeface="Arial" pitchFamily="34" charset="0"/>
              </a:rPr>
              <a:t>, July 2007: </a:t>
            </a:r>
          </a:p>
          <a:p>
            <a:pPr eaLnBrk="1" hangingPunct="1"/>
            <a:r>
              <a:rPr lang="en-US" altLang="en-US" dirty="0" smtClean="0">
                <a:latin typeface="Arial" pitchFamily="34" charset="0"/>
              </a:rPr>
              <a:t>	Greenland ice sheet:         7 meters  (23 feet)</a:t>
            </a:r>
          </a:p>
          <a:p>
            <a:pPr eaLnBrk="1" hangingPunct="1"/>
            <a:r>
              <a:rPr lang="en-US" altLang="en-US" dirty="0" smtClean="0">
                <a:latin typeface="Arial" pitchFamily="34" charset="0"/>
              </a:rPr>
              <a:t>	West Antarctic Ice Sheet:  5 meters  (17 feet) </a:t>
            </a:r>
          </a:p>
          <a:p>
            <a:pPr eaLnBrk="1" hangingPunct="1"/>
            <a:r>
              <a:rPr lang="en-US" altLang="en-US" dirty="0" smtClean="0">
                <a:latin typeface="Arial" pitchFamily="34" charset="0"/>
              </a:rPr>
              <a:t>	East Antarctic ice sheet:  65 meters (214 feet).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E6A341-2E04-445B-A401-37AA0C2084DA}" type="slidenum">
              <a:rPr lang="en-US" smtClean="0"/>
              <a:t>15</a:t>
            </a:fld>
            <a:endParaRPr lang="en-US"/>
          </a:p>
        </p:txBody>
      </p:sp>
    </p:spTree>
    <p:extLst>
      <p:ext uri="{BB962C8B-B14F-4D97-AF65-F5344CB8AC3E}">
        <p14:creationId xmlns:p14="http://schemas.microsoft.com/office/powerpoint/2010/main" val="315810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 World Bank has no program on air conditioning.</a:t>
            </a:r>
            <a:endParaRPr lang="en-US" i="0" dirty="0"/>
          </a:p>
        </p:txBody>
      </p:sp>
      <p:sp>
        <p:nvSpPr>
          <p:cNvPr id="4" name="Slide Number Placeholder 3"/>
          <p:cNvSpPr>
            <a:spLocks noGrp="1"/>
          </p:cNvSpPr>
          <p:nvPr>
            <p:ph type="sldNum" sz="quarter" idx="10"/>
          </p:nvPr>
        </p:nvSpPr>
        <p:spPr/>
        <p:txBody>
          <a:bodyPr/>
          <a:lstStyle/>
          <a:p>
            <a:fld id="{C0BB6FBD-3AA1-470B-B51B-02E447FC7E91}" type="slidenum">
              <a:rPr lang="en-US" smtClean="0"/>
              <a:t>16</a:t>
            </a:fld>
            <a:endParaRPr lang="en-US"/>
          </a:p>
        </p:txBody>
      </p:sp>
    </p:spTree>
    <p:extLst>
      <p:ext uri="{BB962C8B-B14F-4D97-AF65-F5344CB8AC3E}">
        <p14:creationId xmlns:p14="http://schemas.microsoft.com/office/powerpoint/2010/main" val="1418908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These totals don’t exactly agree with the values used in the One Billion High Emitters Paper.</a:t>
            </a:r>
          </a:p>
          <a:p>
            <a:endParaRPr lang="en-US" altLang="en-US" smtClean="0"/>
          </a:p>
          <a:p>
            <a:r>
              <a:rPr lang="en-US" altLang="en-US" smtClean="0"/>
              <a:t>Here the (2003,2030 ) values are (6.24, 8.22) billion people, vs. (6.24, 8.11) in OBHE; and (25.5, 41.3) GtCO2 vs (26, 43) in OBHE.</a:t>
            </a: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65323" indent="-294356" eaLnBrk="0" hangingPunct="0">
              <a:spcBef>
                <a:spcPct val="30000"/>
              </a:spcBef>
              <a:defRPr sz="1200">
                <a:solidFill>
                  <a:schemeClr val="tx1"/>
                </a:solidFill>
                <a:latin typeface="Arial" pitchFamily="34" charset="0"/>
                <a:ea typeface="MS PGothic" pitchFamily="34" charset="-128"/>
              </a:defRPr>
            </a:lvl2pPr>
            <a:lvl3pPr marL="1177422" indent="-235485" eaLnBrk="0" hangingPunct="0">
              <a:spcBef>
                <a:spcPct val="30000"/>
              </a:spcBef>
              <a:defRPr sz="1200">
                <a:solidFill>
                  <a:schemeClr val="tx1"/>
                </a:solidFill>
                <a:latin typeface="Arial" pitchFamily="34" charset="0"/>
                <a:ea typeface="MS PGothic" pitchFamily="34" charset="-128"/>
              </a:defRPr>
            </a:lvl3pPr>
            <a:lvl4pPr marL="1648391" indent="-235485" eaLnBrk="0" hangingPunct="0">
              <a:spcBef>
                <a:spcPct val="30000"/>
              </a:spcBef>
              <a:defRPr sz="1200">
                <a:solidFill>
                  <a:schemeClr val="tx1"/>
                </a:solidFill>
                <a:latin typeface="Arial" pitchFamily="34" charset="0"/>
                <a:ea typeface="MS PGothic" pitchFamily="34" charset="-128"/>
              </a:defRPr>
            </a:lvl4pPr>
            <a:lvl5pPr marL="2119361" indent="-235485" eaLnBrk="0" hangingPunct="0">
              <a:spcBef>
                <a:spcPct val="30000"/>
              </a:spcBef>
              <a:defRPr sz="1200">
                <a:solidFill>
                  <a:schemeClr val="tx1"/>
                </a:solidFill>
                <a:latin typeface="Arial" pitchFamily="34" charset="0"/>
                <a:ea typeface="MS PGothic" pitchFamily="34" charset="-128"/>
              </a:defRPr>
            </a:lvl5pPr>
            <a:lvl6pPr marL="2590329" indent="-235485" eaLnBrk="0" fontAlgn="base" hangingPunct="0">
              <a:spcBef>
                <a:spcPct val="30000"/>
              </a:spcBef>
              <a:spcAft>
                <a:spcPct val="0"/>
              </a:spcAft>
              <a:defRPr sz="1200">
                <a:solidFill>
                  <a:schemeClr val="tx1"/>
                </a:solidFill>
                <a:latin typeface="Arial" pitchFamily="34" charset="0"/>
                <a:ea typeface="MS PGothic" pitchFamily="34" charset="-128"/>
              </a:defRPr>
            </a:lvl6pPr>
            <a:lvl7pPr marL="3061299" indent="-235485" eaLnBrk="0" fontAlgn="base" hangingPunct="0">
              <a:spcBef>
                <a:spcPct val="30000"/>
              </a:spcBef>
              <a:spcAft>
                <a:spcPct val="0"/>
              </a:spcAft>
              <a:defRPr sz="1200">
                <a:solidFill>
                  <a:schemeClr val="tx1"/>
                </a:solidFill>
                <a:latin typeface="Arial" pitchFamily="34" charset="0"/>
                <a:ea typeface="MS PGothic" pitchFamily="34" charset="-128"/>
              </a:defRPr>
            </a:lvl7pPr>
            <a:lvl8pPr marL="3532266" indent="-235485" eaLnBrk="0" fontAlgn="base" hangingPunct="0">
              <a:spcBef>
                <a:spcPct val="30000"/>
              </a:spcBef>
              <a:spcAft>
                <a:spcPct val="0"/>
              </a:spcAft>
              <a:defRPr sz="1200">
                <a:solidFill>
                  <a:schemeClr val="tx1"/>
                </a:solidFill>
                <a:latin typeface="Arial" pitchFamily="34" charset="0"/>
                <a:ea typeface="MS PGothic" pitchFamily="34" charset="-128"/>
              </a:defRPr>
            </a:lvl8pPr>
            <a:lvl9pPr marL="4003238" indent="-23548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25EF1EA3-D441-4110-9405-57608D79243F}" type="slidenum">
              <a:rPr lang="en-US" altLang="en-US" smtClean="0">
                <a:ea typeface="SimSun" pitchFamily="2" charset="-122"/>
              </a:rPr>
              <a:pPr eaLnBrk="1" hangingPunct="1">
                <a:spcBef>
                  <a:spcPct val="0"/>
                </a:spcBef>
              </a:pPr>
              <a:t>18</a:t>
            </a:fld>
            <a:endParaRPr lang="en-US" altLang="en-US" smtClean="0">
              <a:ea typeface="SimSun"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Slide Image Placeholder 1"/>
          <p:cNvSpPr>
            <a:spLocks noGrp="1" noRot="1" noChangeAspect="1" noTextEdit="1"/>
          </p:cNvSpPr>
          <p:nvPr>
            <p:ph type="sldImg"/>
          </p:nvPr>
        </p:nvSpPr>
        <p:spPr>
          <a:ln/>
        </p:spPr>
      </p:sp>
      <p:sp>
        <p:nvSpPr>
          <p:cNvPr id="139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3" tIns="47107" rIns="94213" bIns="47107"/>
          <a:lstStyle/>
          <a:p>
            <a:pPr eaLnBrk="1" hangingPunct="1">
              <a:spcBef>
                <a:spcPct val="0"/>
              </a:spcBef>
            </a:pPr>
            <a:endParaRPr lang="en-US" altLang="en-US" smtClean="0">
              <a:latin typeface="Arial" pitchFamily="34" charset="0"/>
            </a:endParaRPr>
          </a:p>
        </p:txBody>
      </p:sp>
      <p:sp>
        <p:nvSpPr>
          <p:cNvPr id="26628" name="Slide Number Placeholder 3"/>
          <p:cNvSpPr txBox="1">
            <a:spLocks noGrp="1"/>
          </p:cNvSpPr>
          <p:nvPr/>
        </p:nvSpPr>
        <p:spPr bwMode="auto">
          <a:xfrm>
            <a:off x="4023092" y="8917422"/>
            <a:ext cx="3077739" cy="46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3" tIns="47107" rIns="94213" bIns="47107" anchor="b"/>
          <a:lstStyle>
            <a:lvl1pPr defTabSz="898525" eaLnBrk="0" hangingPunct="0">
              <a:defRPr>
                <a:solidFill>
                  <a:schemeClr val="tx1"/>
                </a:solidFill>
                <a:latin typeface="Arial" pitchFamily="34" charset="0"/>
              </a:defRPr>
            </a:lvl1pPr>
            <a:lvl2pPr marL="730250" indent="-280988" defTabSz="898525" eaLnBrk="0" hangingPunct="0">
              <a:defRPr>
                <a:solidFill>
                  <a:schemeClr val="tx1"/>
                </a:solidFill>
                <a:latin typeface="Arial" pitchFamily="34" charset="0"/>
              </a:defRPr>
            </a:lvl2pPr>
            <a:lvl3pPr marL="1123950" indent="-225425" defTabSz="898525" eaLnBrk="0" hangingPunct="0">
              <a:defRPr>
                <a:solidFill>
                  <a:schemeClr val="tx1"/>
                </a:solidFill>
                <a:latin typeface="Arial" pitchFamily="34" charset="0"/>
              </a:defRPr>
            </a:lvl3pPr>
            <a:lvl4pPr marL="1573213" indent="-225425" defTabSz="898525" eaLnBrk="0" hangingPunct="0">
              <a:defRPr>
                <a:solidFill>
                  <a:schemeClr val="tx1"/>
                </a:solidFill>
                <a:latin typeface="Arial" pitchFamily="34" charset="0"/>
              </a:defRPr>
            </a:lvl4pPr>
            <a:lvl5pPr marL="2022475" indent="-225425" defTabSz="898525" eaLnBrk="0" hangingPunct="0">
              <a:defRPr>
                <a:solidFill>
                  <a:schemeClr val="tx1"/>
                </a:solidFill>
                <a:latin typeface="Arial" pitchFamily="34" charset="0"/>
              </a:defRPr>
            </a:lvl5pPr>
            <a:lvl6pPr marL="2479675" indent="-225425" defTabSz="898525" eaLnBrk="0" fontAlgn="base" hangingPunct="0">
              <a:spcBef>
                <a:spcPct val="0"/>
              </a:spcBef>
              <a:spcAft>
                <a:spcPct val="0"/>
              </a:spcAft>
              <a:defRPr>
                <a:solidFill>
                  <a:schemeClr val="tx1"/>
                </a:solidFill>
                <a:latin typeface="Arial" pitchFamily="34" charset="0"/>
              </a:defRPr>
            </a:lvl6pPr>
            <a:lvl7pPr marL="2936875" indent="-225425" defTabSz="898525" eaLnBrk="0" fontAlgn="base" hangingPunct="0">
              <a:spcBef>
                <a:spcPct val="0"/>
              </a:spcBef>
              <a:spcAft>
                <a:spcPct val="0"/>
              </a:spcAft>
              <a:defRPr>
                <a:solidFill>
                  <a:schemeClr val="tx1"/>
                </a:solidFill>
                <a:latin typeface="Arial" pitchFamily="34" charset="0"/>
              </a:defRPr>
            </a:lvl7pPr>
            <a:lvl8pPr marL="3394075" indent="-225425" defTabSz="898525" eaLnBrk="0" fontAlgn="base" hangingPunct="0">
              <a:spcBef>
                <a:spcPct val="0"/>
              </a:spcBef>
              <a:spcAft>
                <a:spcPct val="0"/>
              </a:spcAft>
              <a:defRPr>
                <a:solidFill>
                  <a:schemeClr val="tx1"/>
                </a:solidFill>
                <a:latin typeface="Arial" pitchFamily="34" charset="0"/>
              </a:defRPr>
            </a:lvl8pPr>
            <a:lvl9pPr marL="3851275" indent="-225425" defTabSz="898525" eaLnBrk="0" fontAlgn="base" hangingPunct="0">
              <a:spcBef>
                <a:spcPct val="0"/>
              </a:spcBef>
              <a:spcAft>
                <a:spcPct val="0"/>
              </a:spcAft>
              <a:defRPr>
                <a:solidFill>
                  <a:schemeClr val="tx1"/>
                </a:solidFill>
                <a:latin typeface="Arial" pitchFamily="34" charset="0"/>
              </a:defRPr>
            </a:lvl9pPr>
          </a:lstStyle>
          <a:p>
            <a:pPr algn="r" eaLnBrk="1" hangingPunct="1"/>
            <a:fld id="{AD39015C-477D-4DE6-B1D6-094F46E3A5CC}" type="slidenum">
              <a:rPr lang="en-US" altLang="en-US" sz="1200">
                <a:latin typeface="Calibri" pitchFamily="34" charset="0"/>
              </a:rPr>
              <a:pPr algn="r" eaLnBrk="1" hangingPunct="1"/>
              <a:t>19</a:t>
            </a:fld>
            <a:endParaRPr lang="en-US" alt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9EF3A5-5CD0-4DFA-8A2E-6B19EB81AF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424417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EF3A5-5CD0-4DFA-8A2E-6B19EB81AF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355468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EF3A5-5CD0-4DFA-8A2E-6B19EB81AF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25434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FDB10B-46B2-4C60-9F28-A40257498905}" type="slidenum">
              <a:rPr lang="en-US"/>
              <a:pPr>
                <a:defRPr/>
              </a:pPr>
              <a:t>‹#›</a:t>
            </a:fld>
            <a:endParaRPr lang="en-US"/>
          </a:p>
        </p:txBody>
      </p:sp>
    </p:spTree>
    <p:extLst>
      <p:ext uri="{BB962C8B-B14F-4D97-AF65-F5344CB8AC3E}">
        <p14:creationId xmlns:p14="http://schemas.microsoft.com/office/powerpoint/2010/main" val="23368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EF3A5-5CD0-4DFA-8A2E-6B19EB81AF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5793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EF3A5-5CD0-4DFA-8A2E-6B19EB81AF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81689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9EF3A5-5CD0-4DFA-8A2E-6B19EB81AF8A}"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3149499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9EF3A5-5CD0-4DFA-8A2E-6B19EB81AF8A}"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2420639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9EF3A5-5CD0-4DFA-8A2E-6B19EB81AF8A}"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189681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F3A5-5CD0-4DFA-8A2E-6B19EB81AF8A}"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274456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EF3A5-5CD0-4DFA-8A2E-6B19EB81AF8A}"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153641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EF3A5-5CD0-4DFA-8A2E-6B19EB81AF8A}"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0786FB-A0A2-4619-933C-2A8EC30B2726}" type="slidenum">
              <a:rPr lang="en-US" smtClean="0"/>
              <a:t>‹#›</a:t>
            </a:fld>
            <a:endParaRPr lang="en-US"/>
          </a:p>
        </p:txBody>
      </p:sp>
    </p:spTree>
    <p:extLst>
      <p:ext uri="{BB962C8B-B14F-4D97-AF65-F5344CB8AC3E}">
        <p14:creationId xmlns:p14="http://schemas.microsoft.com/office/powerpoint/2010/main" val="143312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EF3A5-5CD0-4DFA-8A2E-6B19EB81AF8A}" type="datetimeFigureOut">
              <a:rPr lang="en-US" smtClean="0"/>
              <a:t>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786FB-A0A2-4619-933C-2A8EC30B2726}" type="slidenum">
              <a:rPr lang="en-US" smtClean="0"/>
              <a:t>‹#›</a:t>
            </a:fld>
            <a:endParaRPr lang="en-US"/>
          </a:p>
        </p:txBody>
      </p:sp>
    </p:spTree>
    <p:extLst>
      <p:ext uri="{BB962C8B-B14F-4D97-AF65-F5344CB8AC3E}">
        <p14:creationId xmlns:p14="http://schemas.microsoft.com/office/powerpoint/2010/main" val="424821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gfdl.noaa.gov/~tk/climate_dynamics/climate_impact_webpage.html#section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cad=rja&amp;uact=8&amp;ved=0ahUKEwju_67mrLfOAhVD0iYKHeg7CN4QjRwIBw&amp;url=http://freshbaby.com/articles/article/256&amp;psig=AFQjCNGKOFqNilE8iyH3_DzAMuMu5pzztw&amp;ust=1470935642751099"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a0bmV__3YAhVokuAKHeWpCbUQjRx6BAgAEAY&amp;url=https://www.thespruce.com/types-of-electrical-switches-in-the-home-1824672&amp;psig=AOvVaw0wGDyBZfIgz4uV7Qpq3-3F&amp;ust=1517343430156959"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www.pbs.org/wgbh/nova/doctors/oath_modern.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232025"/>
          </a:xfrm>
        </p:spPr>
        <p:txBody>
          <a:bodyPr>
            <a:normAutofit fontScale="90000"/>
          </a:bodyPr>
          <a:lstStyle/>
          <a:p>
            <a:r>
              <a:rPr lang="en-US" dirty="0" smtClean="0"/>
              <a:t>Truths we must tell ourselves </a:t>
            </a:r>
            <a:br>
              <a:rPr lang="en-US" dirty="0" smtClean="0"/>
            </a:br>
            <a:r>
              <a:rPr lang="en-US" dirty="0" smtClean="0"/>
              <a:t>to manage climate change</a:t>
            </a:r>
            <a:br>
              <a:rPr lang="en-US" dirty="0" smtClean="0"/>
            </a:br>
            <a:r>
              <a:rPr lang="en-US" sz="2200" dirty="0"/>
              <a:t/>
            </a:r>
            <a:br>
              <a:rPr lang="en-US" sz="2200" dirty="0"/>
            </a:br>
            <a:r>
              <a:rPr lang="en-US" dirty="0"/>
              <a:t>R</a:t>
            </a:r>
            <a:r>
              <a:rPr lang="en-US" dirty="0" smtClean="0"/>
              <a:t>obert Socolow</a:t>
            </a:r>
            <a:endParaRPr lang="en-US" dirty="0"/>
          </a:p>
        </p:txBody>
      </p:sp>
      <p:sp>
        <p:nvSpPr>
          <p:cNvPr id="3" name="Subtitle 2"/>
          <p:cNvSpPr>
            <a:spLocks noGrp="1"/>
          </p:cNvSpPr>
          <p:nvPr>
            <p:ph type="subTitle" idx="1"/>
          </p:nvPr>
        </p:nvSpPr>
        <p:spPr/>
        <p:txBody>
          <a:bodyPr>
            <a:normAutofit/>
          </a:bodyPr>
          <a:lstStyle/>
          <a:p>
            <a:r>
              <a:rPr lang="en-US" dirty="0" smtClean="0">
                <a:solidFill>
                  <a:schemeClr val="tx1"/>
                </a:solidFill>
              </a:rPr>
              <a:t>Princeton Environmental Institute</a:t>
            </a:r>
          </a:p>
          <a:p>
            <a:r>
              <a:rPr lang="en-US" dirty="0" smtClean="0">
                <a:solidFill>
                  <a:schemeClr val="tx1"/>
                </a:solidFill>
              </a:rPr>
              <a:t>Faculty Seminar Series</a:t>
            </a:r>
          </a:p>
          <a:p>
            <a:r>
              <a:rPr lang="en-US" dirty="0" smtClean="0">
                <a:solidFill>
                  <a:schemeClr val="tx1"/>
                </a:solidFill>
              </a:rPr>
              <a:t>February 6, 2018</a:t>
            </a:r>
          </a:p>
        </p:txBody>
      </p:sp>
    </p:spTree>
    <p:extLst>
      <p:ext uri="{BB962C8B-B14F-4D97-AF65-F5344CB8AC3E}">
        <p14:creationId xmlns:p14="http://schemas.microsoft.com/office/powerpoint/2010/main" val="2685777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txBody>
          <a:bodyPr>
            <a:normAutofit/>
          </a:bodyPr>
          <a:lstStyle/>
          <a:p>
            <a:r>
              <a:rPr lang="en-US" sz="4000" dirty="0" smtClean="0"/>
              <a:t>Carbon budgets</a:t>
            </a:r>
            <a:endParaRPr lang="en-US" sz="4000" dirty="0"/>
          </a:p>
        </p:txBody>
      </p:sp>
      <p:grpSp>
        <p:nvGrpSpPr>
          <p:cNvPr id="65" name="Group 64"/>
          <p:cNvGrpSpPr/>
          <p:nvPr/>
        </p:nvGrpSpPr>
        <p:grpSpPr>
          <a:xfrm>
            <a:off x="304800" y="990600"/>
            <a:ext cx="8520545" cy="1452265"/>
            <a:chOff x="457199" y="926068"/>
            <a:chExt cx="8520545" cy="1452265"/>
          </a:xfrm>
        </p:grpSpPr>
        <p:sp>
          <p:nvSpPr>
            <p:cNvPr id="66" name="TextBox 65"/>
            <p:cNvSpPr txBox="1"/>
            <p:nvPr/>
          </p:nvSpPr>
          <p:spPr>
            <a:xfrm>
              <a:off x="457199" y="926068"/>
              <a:ext cx="8520545" cy="461665"/>
            </a:xfrm>
            <a:prstGeom prst="rect">
              <a:avLst/>
            </a:prstGeom>
            <a:noFill/>
          </p:spPr>
          <p:txBody>
            <a:bodyPr wrap="square" rtlCol="0">
              <a:spAutoFit/>
            </a:bodyPr>
            <a:lstStyle/>
            <a:p>
              <a:r>
                <a:rPr lang="en-US" sz="2400" dirty="0" smtClean="0">
                  <a:solidFill>
                    <a:prstClr val="black"/>
                  </a:solidFill>
                </a:rPr>
                <a:t>O GtCO</a:t>
              </a:r>
              <a:r>
                <a:rPr lang="en-US" sz="2400" baseline="-25000" dirty="0" smtClean="0">
                  <a:solidFill>
                    <a:prstClr val="black"/>
                  </a:solidFill>
                </a:rPr>
                <a:t>2                              </a:t>
              </a:r>
              <a:r>
                <a:rPr lang="en-US" sz="2400" dirty="0" smtClean="0">
                  <a:solidFill>
                    <a:prstClr val="black"/>
                  </a:solidFill>
                </a:rPr>
                <a:t>1600 </a:t>
              </a:r>
              <a:r>
                <a:rPr lang="en-US" sz="2400" baseline="-25000" dirty="0" smtClean="0">
                  <a:solidFill>
                    <a:prstClr val="black"/>
                  </a:solidFill>
                </a:rPr>
                <a:t>                                         </a:t>
              </a:r>
              <a:r>
                <a:rPr lang="en-US" sz="2400" dirty="0" smtClean="0">
                  <a:solidFill>
                    <a:prstClr val="black"/>
                  </a:solidFill>
                </a:rPr>
                <a:t>3200                           4800</a:t>
              </a:r>
              <a:endParaRPr lang="en-US" sz="2400" baseline="-25000" dirty="0" smtClean="0">
                <a:solidFill>
                  <a:prstClr val="black"/>
                </a:solidFill>
              </a:endParaRPr>
            </a:p>
          </p:txBody>
        </p:sp>
        <p:grpSp>
          <p:nvGrpSpPr>
            <p:cNvPr id="67" name="Group 66"/>
            <p:cNvGrpSpPr/>
            <p:nvPr/>
          </p:nvGrpSpPr>
          <p:grpSpPr>
            <a:xfrm>
              <a:off x="592111" y="1392504"/>
              <a:ext cx="8288224" cy="985829"/>
              <a:chOff x="592111" y="1362364"/>
              <a:chExt cx="8288224" cy="985829"/>
            </a:xfrm>
          </p:grpSpPr>
          <p:sp>
            <p:nvSpPr>
              <p:cNvPr id="68" name="Rectangle 67"/>
              <p:cNvSpPr/>
              <p:nvPr/>
            </p:nvSpPr>
            <p:spPr>
              <a:xfrm>
                <a:off x="685800" y="1371600"/>
                <a:ext cx="7453745"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675075" y="1371600"/>
                <a:ext cx="2816270" cy="6003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3338946" y="1362364"/>
                <a:ext cx="2604654" cy="6003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a:t>
                </a:r>
                <a:r>
                  <a:rPr lang="en-US" sz="2400" dirty="0" smtClean="0">
                    <a:solidFill>
                      <a:prstClr val="black"/>
                    </a:solidFill>
                  </a:rPr>
                  <a:t>A few decades</a:t>
                </a:r>
                <a:endParaRPr lang="en-US" sz="2400" dirty="0">
                  <a:solidFill>
                    <a:prstClr val="white"/>
                  </a:solidFill>
                </a:endParaRPr>
              </a:p>
            </p:txBody>
          </p:sp>
          <p:sp>
            <p:nvSpPr>
              <p:cNvPr id="71" name="Rectangle 70"/>
              <p:cNvSpPr/>
              <p:nvPr/>
            </p:nvSpPr>
            <p:spPr>
              <a:xfrm>
                <a:off x="5943600" y="1371600"/>
                <a:ext cx="2576945" cy="600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A few more decades</a:t>
                </a:r>
                <a:endParaRPr lang="en-US" sz="2400" dirty="0">
                  <a:solidFill>
                    <a:prstClr val="black"/>
                  </a:solidFill>
                </a:endParaRPr>
              </a:p>
            </p:txBody>
          </p:sp>
          <p:sp>
            <p:nvSpPr>
              <p:cNvPr id="72" name="TextBox 71"/>
              <p:cNvSpPr txBox="1"/>
              <p:nvPr/>
            </p:nvSpPr>
            <p:spPr>
              <a:xfrm>
                <a:off x="3029251" y="1886528"/>
                <a:ext cx="1681294" cy="461665"/>
              </a:xfrm>
              <a:prstGeom prst="rect">
                <a:avLst/>
              </a:prstGeom>
              <a:noFill/>
            </p:spPr>
            <p:txBody>
              <a:bodyPr wrap="none" rtlCol="0">
                <a:spAutoFit/>
              </a:bodyPr>
              <a:lstStyle/>
              <a:p>
                <a:r>
                  <a:rPr lang="en-US" sz="2400" dirty="0" smtClean="0">
                    <a:solidFill>
                      <a:prstClr val="black"/>
                    </a:solidFill>
                  </a:rPr>
                  <a:t>1</a:t>
                </a:r>
                <a:r>
                  <a:rPr lang="en-US" sz="2400" baseline="30000" dirty="0" smtClean="0">
                    <a:solidFill>
                      <a:prstClr val="black"/>
                    </a:solidFill>
                  </a:rPr>
                  <a:t>o</a:t>
                </a:r>
                <a:r>
                  <a:rPr lang="en-US" sz="2400" dirty="0" smtClean="0">
                    <a:solidFill>
                      <a:prstClr val="black"/>
                    </a:solidFill>
                  </a:rPr>
                  <a:t>C, already</a:t>
                </a:r>
                <a:endParaRPr lang="en-US" sz="2400" dirty="0">
                  <a:solidFill>
                    <a:prstClr val="black"/>
                  </a:solidFill>
                </a:endParaRPr>
              </a:p>
            </p:txBody>
          </p:sp>
          <p:sp>
            <p:nvSpPr>
              <p:cNvPr id="73" name="TextBox 72"/>
              <p:cNvSpPr txBox="1"/>
              <p:nvPr/>
            </p:nvSpPr>
            <p:spPr>
              <a:xfrm>
                <a:off x="5621877" y="1886528"/>
                <a:ext cx="612668" cy="461665"/>
              </a:xfrm>
              <a:prstGeom prst="rect">
                <a:avLst/>
              </a:prstGeom>
              <a:noFill/>
            </p:spPr>
            <p:txBody>
              <a:bodyPr wrap="none" rtlCol="0">
                <a:spAutoFit/>
              </a:bodyPr>
              <a:lstStyle/>
              <a:p>
                <a:r>
                  <a:rPr lang="en-US" sz="2400" dirty="0" smtClean="0">
                    <a:solidFill>
                      <a:prstClr val="black"/>
                    </a:solidFill>
                  </a:rPr>
                  <a:t>2</a:t>
                </a:r>
                <a:r>
                  <a:rPr lang="en-US" sz="2400" baseline="30000" dirty="0" smtClean="0">
                    <a:solidFill>
                      <a:prstClr val="black"/>
                    </a:solidFill>
                  </a:rPr>
                  <a:t>o</a:t>
                </a:r>
                <a:r>
                  <a:rPr lang="en-US" sz="2400" dirty="0" smtClean="0">
                    <a:solidFill>
                      <a:prstClr val="black"/>
                    </a:solidFill>
                  </a:rPr>
                  <a:t>C</a:t>
                </a:r>
                <a:endParaRPr lang="en-US" sz="2400" dirty="0">
                  <a:solidFill>
                    <a:prstClr val="black"/>
                  </a:solidFill>
                </a:endParaRPr>
              </a:p>
            </p:txBody>
          </p:sp>
          <p:sp>
            <p:nvSpPr>
              <p:cNvPr id="74" name="TextBox 73"/>
              <p:cNvSpPr txBox="1"/>
              <p:nvPr/>
            </p:nvSpPr>
            <p:spPr>
              <a:xfrm>
                <a:off x="8161317" y="1882063"/>
                <a:ext cx="719018" cy="461665"/>
              </a:xfrm>
              <a:prstGeom prst="rect">
                <a:avLst/>
              </a:prstGeom>
              <a:noFill/>
            </p:spPr>
            <p:txBody>
              <a:bodyPr wrap="square" rtlCol="0">
                <a:spAutoFit/>
              </a:bodyPr>
              <a:lstStyle/>
              <a:p>
                <a:r>
                  <a:rPr lang="en-US" sz="2400" dirty="0">
                    <a:solidFill>
                      <a:prstClr val="black"/>
                    </a:solidFill>
                  </a:rPr>
                  <a:t>3</a:t>
                </a:r>
                <a:r>
                  <a:rPr lang="en-US" sz="2400" baseline="30000" dirty="0" smtClean="0">
                    <a:solidFill>
                      <a:prstClr val="black"/>
                    </a:solidFill>
                  </a:rPr>
                  <a:t>o</a:t>
                </a:r>
                <a:r>
                  <a:rPr lang="en-US" sz="2400" dirty="0" smtClean="0">
                    <a:solidFill>
                      <a:prstClr val="black"/>
                    </a:solidFill>
                  </a:rPr>
                  <a:t>C</a:t>
                </a:r>
                <a:endParaRPr lang="en-US" sz="2400" dirty="0">
                  <a:solidFill>
                    <a:prstClr val="black"/>
                  </a:solidFill>
                </a:endParaRPr>
              </a:p>
            </p:txBody>
          </p:sp>
          <p:sp>
            <p:nvSpPr>
              <p:cNvPr id="75" name="TextBox 74"/>
              <p:cNvSpPr txBox="1"/>
              <p:nvPr/>
            </p:nvSpPr>
            <p:spPr>
              <a:xfrm>
                <a:off x="592111" y="1420876"/>
                <a:ext cx="2834338" cy="461665"/>
              </a:xfrm>
              <a:prstGeom prst="rect">
                <a:avLst/>
              </a:prstGeom>
              <a:noFill/>
            </p:spPr>
            <p:txBody>
              <a:bodyPr wrap="square" rtlCol="0">
                <a:spAutoFit/>
              </a:bodyPr>
              <a:lstStyle/>
              <a:p>
                <a:r>
                  <a:rPr lang="en-US" sz="2400" dirty="0" smtClean="0">
                    <a:solidFill>
                      <a:prstClr val="white"/>
                    </a:solidFill>
                  </a:rPr>
                  <a:t>More than a century </a:t>
                </a:r>
                <a:endParaRPr lang="en-US" sz="2400" dirty="0">
                  <a:solidFill>
                    <a:prstClr val="white"/>
                  </a:solidFill>
                </a:endParaRPr>
              </a:p>
            </p:txBody>
          </p:sp>
        </p:grpSp>
      </p:grpSp>
      <p:grpSp>
        <p:nvGrpSpPr>
          <p:cNvPr id="23" name="Group 22"/>
          <p:cNvGrpSpPr/>
          <p:nvPr/>
        </p:nvGrpSpPr>
        <p:grpSpPr>
          <a:xfrm>
            <a:off x="751020" y="2542653"/>
            <a:ext cx="7554779" cy="4128195"/>
            <a:chOff x="751020" y="2590800"/>
            <a:chExt cx="7554779" cy="4128195"/>
          </a:xfrm>
        </p:grpSpPr>
        <p:grpSp>
          <p:nvGrpSpPr>
            <p:cNvPr id="17" name="Group 16"/>
            <p:cNvGrpSpPr/>
            <p:nvPr/>
          </p:nvGrpSpPr>
          <p:grpSpPr>
            <a:xfrm>
              <a:off x="751020" y="2590800"/>
              <a:ext cx="7554779" cy="4128195"/>
              <a:chOff x="751020" y="2590800"/>
              <a:chExt cx="7554779" cy="4128195"/>
            </a:xfrm>
          </p:grpSpPr>
          <p:sp>
            <p:nvSpPr>
              <p:cNvPr id="62" name="TextBox 61"/>
              <p:cNvSpPr txBox="1"/>
              <p:nvPr/>
            </p:nvSpPr>
            <p:spPr>
              <a:xfrm>
                <a:off x="751020" y="5334000"/>
                <a:ext cx="7478580" cy="1384995"/>
              </a:xfrm>
              <a:prstGeom prst="rect">
                <a:avLst/>
              </a:prstGeom>
              <a:noFill/>
            </p:spPr>
            <p:txBody>
              <a:bodyPr wrap="square" rtlCol="0">
                <a:spAutoFit/>
              </a:bodyPr>
              <a:lstStyle/>
              <a:p>
                <a:r>
                  <a:rPr lang="en-US" sz="2400" dirty="0" smtClean="0"/>
                  <a:t>     If we were not confronting climate change, the era of fossil fuels (coal, oil, and gas) could last hundreds of years. </a:t>
                </a:r>
              </a:p>
              <a:p>
                <a:endParaRPr lang="en-US" sz="1200" dirty="0"/>
              </a:p>
              <a:p>
                <a:r>
                  <a:rPr lang="en-US" sz="2400" i="1" dirty="0" smtClean="0"/>
                  <a:t>What if, in 2018, we had still not figured out CO</a:t>
                </a:r>
                <a:r>
                  <a:rPr lang="en-US" sz="2400" i="1" baseline="-25000" dirty="0" smtClean="0"/>
                  <a:t>2</a:t>
                </a:r>
                <a:r>
                  <a:rPr lang="en-US" sz="2400" i="1" dirty="0" smtClean="0"/>
                  <a:t>?</a:t>
                </a:r>
                <a:endParaRPr lang="en-US" sz="2400" i="1" dirty="0"/>
              </a:p>
            </p:txBody>
          </p:sp>
          <p:grpSp>
            <p:nvGrpSpPr>
              <p:cNvPr id="3" name="Group 2"/>
              <p:cNvGrpSpPr/>
              <p:nvPr/>
            </p:nvGrpSpPr>
            <p:grpSpPr>
              <a:xfrm>
                <a:off x="821053" y="2590800"/>
                <a:ext cx="7484746" cy="2638807"/>
                <a:chOff x="821053" y="2590800"/>
                <a:chExt cx="7484746" cy="2638807"/>
              </a:xfrm>
            </p:grpSpPr>
            <p:grpSp>
              <p:nvGrpSpPr>
                <p:cNvPr id="15" name="Group 14"/>
                <p:cNvGrpSpPr/>
                <p:nvPr/>
              </p:nvGrpSpPr>
              <p:grpSpPr>
                <a:xfrm>
                  <a:off x="821053" y="2590800"/>
                  <a:ext cx="7484746" cy="2638807"/>
                  <a:chOff x="685800" y="2847593"/>
                  <a:chExt cx="7484746" cy="2638807"/>
                </a:xfrm>
              </p:grpSpPr>
              <p:sp>
                <p:nvSpPr>
                  <p:cNvPr id="59" name="TextBox 58"/>
                  <p:cNvSpPr txBox="1"/>
                  <p:nvPr/>
                </p:nvSpPr>
                <p:spPr>
                  <a:xfrm>
                    <a:off x="4343400" y="3718449"/>
                    <a:ext cx="495649" cy="461665"/>
                  </a:xfrm>
                  <a:prstGeom prst="rect">
                    <a:avLst/>
                  </a:prstGeom>
                  <a:noFill/>
                </p:spPr>
                <p:txBody>
                  <a:bodyPr wrap="none" rtlCol="0">
                    <a:spAutoFit/>
                  </a:bodyPr>
                  <a:lstStyle/>
                  <a:p>
                    <a:r>
                      <a:rPr lang="en-US" sz="2400" dirty="0" smtClean="0">
                        <a:solidFill>
                          <a:prstClr val="black"/>
                        </a:solidFill>
                      </a:rPr>
                      <a:t>40</a:t>
                    </a:r>
                    <a:endParaRPr lang="en-US" sz="2400" dirty="0">
                      <a:solidFill>
                        <a:prstClr val="black"/>
                      </a:solidFill>
                    </a:endParaRPr>
                  </a:p>
                </p:txBody>
              </p:sp>
              <p:grpSp>
                <p:nvGrpSpPr>
                  <p:cNvPr id="16" name="Group 15"/>
                  <p:cNvGrpSpPr/>
                  <p:nvPr/>
                </p:nvGrpSpPr>
                <p:grpSpPr>
                  <a:xfrm>
                    <a:off x="685800" y="2847593"/>
                    <a:ext cx="7484746" cy="2638807"/>
                    <a:chOff x="838200" y="2368621"/>
                    <a:chExt cx="7484746" cy="2638807"/>
                  </a:xfrm>
                </p:grpSpPr>
                <p:grpSp>
                  <p:nvGrpSpPr>
                    <p:cNvPr id="18" name="Group 17"/>
                    <p:cNvGrpSpPr/>
                    <p:nvPr/>
                  </p:nvGrpSpPr>
                  <p:grpSpPr>
                    <a:xfrm>
                      <a:off x="838200" y="2368621"/>
                      <a:ext cx="7484746" cy="2638807"/>
                      <a:chOff x="838200" y="1278052"/>
                      <a:chExt cx="7484746" cy="2638807"/>
                    </a:xfrm>
                  </p:grpSpPr>
                  <p:grpSp>
                    <p:nvGrpSpPr>
                      <p:cNvPr id="19" name="Group 18"/>
                      <p:cNvGrpSpPr/>
                      <p:nvPr/>
                    </p:nvGrpSpPr>
                    <p:grpSpPr>
                      <a:xfrm>
                        <a:off x="838200" y="1278052"/>
                        <a:ext cx="3103517" cy="2638807"/>
                        <a:chOff x="734290" y="1184929"/>
                        <a:chExt cx="3103517" cy="2638807"/>
                      </a:xfrm>
                    </p:grpSpPr>
                    <p:sp>
                      <p:nvSpPr>
                        <p:cNvPr id="41" name="TextBox 40"/>
                        <p:cNvSpPr txBox="1"/>
                        <p:nvPr/>
                      </p:nvSpPr>
                      <p:spPr>
                        <a:xfrm>
                          <a:off x="2591797" y="2048470"/>
                          <a:ext cx="864339" cy="523220"/>
                        </a:xfrm>
                        <a:prstGeom prst="rect">
                          <a:avLst/>
                        </a:prstGeom>
                        <a:noFill/>
                      </p:spPr>
                      <p:txBody>
                        <a:bodyPr wrap="none" rtlCol="0">
                          <a:spAutoFit/>
                        </a:bodyPr>
                        <a:lstStyle/>
                        <a:p>
                          <a:r>
                            <a:rPr lang="en-US" sz="2800" b="1" dirty="0" smtClean="0">
                              <a:solidFill>
                                <a:srgbClr val="F79646"/>
                              </a:solidFill>
                            </a:rPr>
                            <a:t>≈2</a:t>
                          </a:r>
                          <a:r>
                            <a:rPr lang="en-US" sz="2800" b="1" baseline="30000" dirty="0" smtClean="0">
                              <a:solidFill>
                                <a:srgbClr val="F79646"/>
                              </a:solidFill>
                            </a:rPr>
                            <a:t>o</a:t>
                          </a:r>
                          <a:r>
                            <a:rPr lang="en-US" sz="2800" b="1" dirty="0" smtClean="0">
                              <a:solidFill>
                                <a:srgbClr val="F79646"/>
                              </a:solidFill>
                            </a:rPr>
                            <a:t>C</a:t>
                          </a:r>
                          <a:endParaRPr lang="en-US" sz="2800" b="1" dirty="0">
                            <a:solidFill>
                              <a:srgbClr val="F79646"/>
                            </a:solidFill>
                          </a:endParaRPr>
                        </a:p>
                      </p:txBody>
                    </p:sp>
                    <p:grpSp>
                      <p:nvGrpSpPr>
                        <p:cNvPr id="42" name="Group 41"/>
                        <p:cNvGrpSpPr/>
                        <p:nvPr/>
                      </p:nvGrpSpPr>
                      <p:grpSpPr>
                        <a:xfrm>
                          <a:off x="734290" y="1184929"/>
                          <a:ext cx="3103517" cy="2638807"/>
                          <a:chOff x="762000" y="1051639"/>
                          <a:chExt cx="3103517" cy="2638807"/>
                        </a:xfrm>
                      </p:grpSpPr>
                      <p:grpSp>
                        <p:nvGrpSpPr>
                          <p:cNvPr id="43" name="Group 42"/>
                          <p:cNvGrpSpPr/>
                          <p:nvPr/>
                        </p:nvGrpSpPr>
                        <p:grpSpPr>
                          <a:xfrm>
                            <a:off x="762000" y="1371600"/>
                            <a:ext cx="3103517" cy="2318846"/>
                            <a:chOff x="762000" y="1586345"/>
                            <a:chExt cx="3103517" cy="2318846"/>
                          </a:xfrm>
                        </p:grpSpPr>
                        <p:grpSp>
                          <p:nvGrpSpPr>
                            <p:cNvPr id="45" name="Group 44"/>
                            <p:cNvGrpSpPr/>
                            <p:nvPr/>
                          </p:nvGrpSpPr>
                          <p:grpSpPr>
                            <a:xfrm>
                              <a:off x="762000" y="1586345"/>
                              <a:ext cx="2971800" cy="1918856"/>
                              <a:chOff x="762000" y="1586345"/>
                              <a:chExt cx="2971800" cy="1918856"/>
                            </a:xfrm>
                          </p:grpSpPr>
                          <p:grpSp>
                            <p:nvGrpSpPr>
                              <p:cNvPr id="49" name="Group 48"/>
                              <p:cNvGrpSpPr/>
                              <p:nvPr/>
                            </p:nvGrpSpPr>
                            <p:grpSpPr>
                              <a:xfrm>
                                <a:off x="1143000" y="1586345"/>
                                <a:ext cx="2590800" cy="1918856"/>
                                <a:chOff x="1143000" y="1586345"/>
                                <a:chExt cx="2590800" cy="1918856"/>
                              </a:xfrm>
                            </p:grpSpPr>
                            <p:grpSp>
                              <p:nvGrpSpPr>
                                <p:cNvPr id="53" name="Group 52"/>
                                <p:cNvGrpSpPr/>
                                <p:nvPr/>
                              </p:nvGrpSpPr>
                              <p:grpSpPr>
                                <a:xfrm>
                                  <a:off x="1143000" y="1586345"/>
                                  <a:ext cx="2286001" cy="1918855"/>
                                  <a:chOff x="1143000" y="1586345"/>
                                  <a:chExt cx="2286001" cy="1918855"/>
                                </a:xfrm>
                              </p:grpSpPr>
                              <p:grpSp>
                                <p:nvGrpSpPr>
                                  <p:cNvPr id="55" name="Group 54"/>
                                  <p:cNvGrpSpPr/>
                                  <p:nvPr/>
                                </p:nvGrpSpPr>
                                <p:grpSpPr>
                                  <a:xfrm>
                                    <a:off x="1143000" y="2362200"/>
                                    <a:ext cx="2286001" cy="1143000"/>
                                    <a:chOff x="1295399" y="3352800"/>
                                    <a:chExt cx="2286001" cy="1143000"/>
                                  </a:xfrm>
                                </p:grpSpPr>
                                <p:sp>
                                  <p:nvSpPr>
                                    <p:cNvPr id="57" name="Right Triangle 56"/>
                                    <p:cNvSpPr/>
                                    <p:nvPr/>
                                  </p:nvSpPr>
                                  <p:spPr>
                                    <a:xfrm rot="16200000">
                                      <a:off x="1295399" y="33528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ight Triangle 57"/>
                                    <p:cNvSpPr/>
                                    <p:nvPr/>
                                  </p:nvSpPr>
                                  <p:spPr>
                                    <a:xfrm>
                                      <a:off x="2438400" y="33528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6" name="Straight Connector 55"/>
                                  <p:cNvCxnSpPr/>
                                  <p:nvPr/>
                                </p:nvCxnSpPr>
                                <p:spPr>
                                  <a:xfrm>
                                    <a:off x="1156855" y="1586345"/>
                                    <a:ext cx="0" cy="1905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58" idx="4"/>
                                </p:cNvCxnSpPr>
                                <p:nvPr/>
                              </p:nvCxnSpPr>
                              <p:spPr>
                                <a:xfrm>
                                  <a:off x="3429001" y="3505200"/>
                                  <a:ext cx="304799"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1480857" y="3048000"/>
                                <a:ext cx="652743" cy="369332"/>
                              </a:xfrm>
                              <a:prstGeom prst="rect">
                                <a:avLst/>
                              </a:prstGeom>
                              <a:noFill/>
                            </p:spPr>
                            <p:txBody>
                              <a:bodyPr wrap="none" rtlCol="0">
                                <a:spAutoFit/>
                              </a:bodyPr>
                              <a:lstStyle/>
                              <a:p>
                                <a:r>
                                  <a:rPr lang="en-US" dirty="0" smtClean="0">
                                    <a:solidFill>
                                      <a:prstClr val="black"/>
                                    </a:solidFill>
                                  </a:rPr>
                                  <a:t>1600</a:t>
                                </a:r>
                                <a:endParaRPr lang="en-US" dirty="0">
                                  <a:solidFill>
                                    <a:prstClr val="black"/>
                                  </a:solidFill>
                                </a:endParaRPr>
                              </a:p>
                            </p:txBody>
                          </p:sp>
                          <p:sp>
                            <p:nvSpPr>
                              <p:cNvPr id="51" name="TextBox 50"/>
                              <p:cNvSpPr txBox="1"/>
                              <p:nvPr/>
                            </p:nvSpPr>
                            <p:spPr>
                              <a:xfrm>
                                <a:off x="2362200" y="3048000"/>
                                <a:ext cx="652743" cy="369332"/>
                              </a:xfrm>
                              <a:prstGeom prst="rect">
                                <a:avLst/>
                              </a:prstGeom>
                              <a:noFill/>
                            </p:spPr>
                            <p:txBody>
                              <a:bodyPr wrap="none" rtlCol="0">
                                <a:spAutoFit/>
                              </a:bodyPr>
                              <a:lstStyle/>
                              <a:p>
                                <a:r>
                                  <a:rPr lang="en-US" dirty="0">
                                    <a:solidFill>
                                      <a:prstClr val="black"/>
                                    </a:solidFill>
                                  </a:rPr>
                                  <a:t>1600</a:t>
                                </a:r>
                              </a:p>
                            </p:txBody>
                          </p:sp>
                          <p:sp>
                            <p:nvSpPr>
                              <p:cNvPr id="52" name="TextBox 51"/>
                              <p:cNvSpPr txBox="1"/>
                              <p:nvPr/>
                            </p:nvSpPr>
                            <p:spPr>
                              <a:xfrm>
                                <a:off x="762000" y="2166256"/>
                                <a:ext cx="495649" cy="461665"/>
                              </a:xfrm>
                              <a:prstGeom prst="rect">
                                <a:avLst/>
                              </a:prstGeom>
                              <a:noFill/>
                            </p:spPr>
                            <p:txBody>
                              <a:bodyPr wrap="none" rtlCol="0">
                                <a:spAutoFit/>
                              </a:bodyPr>
                              <a:lstStyle/>
                              <a:p>
                                <a:r>
                                  <a:rPr lang="en-US" sz="2400" dirty="0" smtClean="0">
                                    <a:solidFill>
                                      <a:prstClr val="black"/>
                                    </a:solidFill>
                                  </a:rPr>
                                  <a:t>40</a:t>
                                </a:r>
                                <a:endParaRPr lang="en-US" sz="2400" dirty="0">
                                  <a:solidFill>
                                    <a:prstClr val="black"/>
                                  </a:solidFill>
                                </a:endParaRPr>
                              </a:p>
                            </p:txBody>
                          </p:sp>
                        </p:grpSp>
                        <p:sp>
                          <p:nvSpPr>
                            <p:cNvPr id="46" name="TextBox 45"/>
                            <p:cNvSpPr txBox="1"/>
                            <p:nvPr/>
                          </p:nvSpPr>
                          <p:spPr>
                            <a:xfrm>
                              <a:off x="762000" y="3421756"/>
                              <a:ext cx="806631" cy="461665"/>
                            </a:xfrm>
                            <a:prstGeom prst="rect">
                              <a:avLst/>
                            </a:prstGeom>
                            <a:noFill/>
                          </p:spPr>
                          <p:txBody>
                            <a:bodyPr wrap="none" rtlCol="0">
                              <a:spAutoFit/>
                            </a:bodyPr>
                            <a:lstStyle/>
                            <a:p>
                              <a:r>
                                <a:rPr lang="en-US" sz="2400" dirty="0" smtClean="0">
                                  <a:solidFill>
                                    <a:prstClr val="black"/>
                                  </a:solidFill>
                                </a:rPr>
                                <a:t>1940</a:t>
                              </a:r>
                              <a:endParaRPr lang="en-US" sz="2400" dirty="0">
                                <a:solidFill>
                                  <a:prstClr val="black"/>
                                </a:solidFill>
                              </a:endParaRPr>
                            </a:p>
                          </p:txBody>
                        </p:sp>
                        <p:sp>
                          <p:nvSpPr>
                            <p:cNvPr id="47" name="TextBox 46"/>
                            <p:cNvSpPr txBox="1"/>
                            <p:nvPr/>
                          </p:nvSpPr>
                          <p:spPr>
                            <a:xfrm>
                              <a:off x="1905000" y="3421756"/>
                              <a:ext cx="806631" cy="461665"/>
                            </a:xfrm>
                            <a:prstGeom prst="rect">
                              <a:avLst/>
                            </a:prstGeom>
                            <a:noFill/>
                          </p:spPr>
                          <p:txBody>
                            <a:bodyPr wrap="none" rtlCol="0">
                              <a:spAutoFit/>
                            </a:bodyPr>
                            <a:lstStyle/>
                            <a:p>
                              <a:r>
                                <a:rPr lang="en-US" sz="2400" dirty="0" smtClean="0">
                                  <a:solidFill>
                                    <a:prstClr val="black"/>
                                  </a:solidFill>
                                </a:rPr>
                                <a:t>2020</a:t>
                              </a:r>
                              <a:endParaRPr lang="en-US" sz="2400" dirty="0">
                                <a:solidFill>
                                  <a:prstClr val="black"/>
                                </a:solidFill>
                              </a:endParaRPr>
                            </a:p>
                          </p:txBody>
                        </p:sp>
                        <p:sp>
                          <p:nvSpPr>
                            <p:cNvPr id="48" name="TextBox 47"/>
                            <p:cNvSpPr txBox="1"/>
                            <p:nvPr/>
                          </p:nvSpPr>
                          <p:spPr>
                            <a:xfrm>
                              <a:off x="3058886" y="3443526"/>
                              <a:ext cx="806631" cy="461665"/>
                            </a:xfrm>
                            <a:prstGeom prst="rect">
                              <a:avLst/>
                            </a:prstGeom>
                            <a:noFill/>
                          </p:spPr>
                          <p:txBody>
                            <a:bodyPr wrap="none" rtlCol="0">
                              <a:spAutoFit/>
                            </a:bodyPr>
                            <a:lstStyle/>
                            <a:p>
                              <a:r>
                                <a:rPr lang="en-US" sz="2400" dirty="0" smtClean="0">
                                  <a:solidFill>
                                    <a:prstClr val="black"/>
                                  </a:solidFill>
                                </a:rPr>
                                <a:t>2100</a:t>
                              </a:r>
                              <a:endParaRPr lang="en-US" sz="2400" dirty="0">
                                <a:solidFill>
                                  <a:prstClr val="black"/>
                                </a:solidFill>
                              </a:endParaRPr>
                            </a:p>
                          </p:txBody>
                        </p:sp>
                      </p:grpSp>
                      <p:sp>
                        <p:nvSpPr>
                          <p:cNvPr id="44" name="TextBox 43"/>
                          <p:cNvSpPr txBox="1"/>
                          <p:nvPr/>
                        </p:nvSpPr>
                        <p:spPr>
                          <a:xfrm>
                            <a:off x="1233050" y="1051639"/>
                            <a:ext cx="2154757" cy="830997"/>
                          </a:xfrm>
                          <a:prstGeom prst="rect">
                            <a:avLst/>
                          </a:prstGeom>
                          <a:noFill/>
                          <a:ln>
                            <a:solidFill>
                              <a:schemeClr val="tx1"/>
                            </a:solidFill>
                          </a:ln>
                        </p:spPr>
                        <p:txBody>
                          <a:bodyPr wrap="none" rtlCol="0">
                            <a:spAutoFit/>
                          </a:bodyPr>
                          <a:lstStyle/>
                          <a:p>
                            <a:r>
                              <a:rPr lang="en-US" sz="2400" dirty="0" smtClean="0">
                                <a:solidFill>
                                  <a:prstClr val="black"/>
                                </a:solidFill>
                              </a:rPr>
                              <a:t>“</a:t>
                            </a:r>
                            <a:r>
                              <a:rPr lang="en-US" sz="2400" dirty="0" err="1" smtClean="0">
                                <a:solidFill>
                                  <a:prstClr val="black"/>
                                </a:solidFill>
                              </a:rPr>
                              <a:t>Hubbert</a:t>
                            </a:r>
                            <a:r>
                              <a:rPr lang="en-US" sz="2400" dirty="0" smtClean="0">
                                <a:solidFill>
                                  <a:prstClr val="black"/>
                                </a:solidFill>
                              </a:rPr>
                              <a:t> peak”</a:t>
                            </a:r>
                          </a:p>
                          <a:p>
                            <a:r>
                              <a:rPr lang="en-US" sz="2400" dirty="0" smtClean="0">
                                <a:solidFill>
                                  <a:prstClr val="black"/>
                                </a:solidFill>
                              </a:rPr>
                              <a:t>equivalent</a:t>
                            </a:r>
                            <a:endParaRPr lang="en-US" sz="2400" dirty="0">
                              <a:solidFill>
                                <a:prstClr val="black"/>
                              </a:solidFill>
                            </a:endParaRPr>
                          </a:p>
                        </p:txBody>
                      </p:sp>
                    </p:grpSp>
                  </p:grpSp>
                  <p:grpSp>
                    <p:nvGrpSpPr>
                      <p:cNvPr id="20" name="Group 19"/>
                      <p:cNvGrpSpPr/>
                      <p:nvPr/>
                    </p:nvGrpSpPr>
                    <p:grpSpPr>
                      <a:xfrm>
                        <a:off x="4898849" y="1299824"/>
                        <a:ext cx="3424097" cy="2217044"/>
                        <a:chOff x="4357253" y="1149611"/>
                        <a:chExt cx="3352551" cy="2217044"/>
                      </a:xfrm>
                    </p:grpSpPr>
                    <p:grpSp>
                      <p:nvGrpSpPr>
                        <p:cNvPr id="21" name="Group 20"/>
                        <p:cNvGrpSpPr/>
                        <p:nvPr/>
                      </p:nvGrpSpPr>
                      <p:grpSpPr>
                        <a:xfrm>
                          <a:off x="4357253" y="1461655"/>
                          <a:ext cx="3186546" cy="1905000"/>
                          <a:chOff x="4281053" y="1518745"/>
                          <a:chExt cx="3186546" cy="1905000"/>
                        </a:xfrm>
                      </p:grpSpPr>
                      <p:grpSp>
                        <p:nvGrpSpPr>
                          <p:cNvPr id="25" name="Group 24"/>
                          <p:cNvGrpSpPr/>
                          <p:nvPr/>
                        </p:nvGrpSpPr>
                        <p:grpSpPr>
                          <a:xfrm>
                            <a:off x="4281053" y="1518745"/>
                            <a:ext cx="3186546" cy="1905000"/>
                            <a:chOff x="4308763" y="1600200"/>
                            <a:chExt cx="3186546" cy="1905000"/>
                          </a:xfrm>
                        </p:grpSpPr>
                        <p:grpSp>
                          <p:nvGrpSpPr>
                            <p:cNvPr id="30" name="Group 29"/>
                            <p:cNvGrpSpPr/>
                            <p:nvPr/>
                          </p:nvGrpSpPr>
                          <p:grpSpPr>
                            <a:xfrm>
                              <a:off x="4308763" y="1600200"/>
                              <a:ext cx="3186546" cy="1905000"/>
                              <a:chOff x="4308763" y="1600200"/>
                              <a:chExt cx="3186546" cy="1905000"/>
                            </a:xfrm>
                          </p:grpSpPr>
                          <p:grpSp>
                            <p:nvGrpSpPr>
                              <p:cNvPr id="35" name="Group 34"/>
                              <p:cNvGrpSpPr/>
                              <p:nvPr/>
                            </p:nvGrpSpPr>
                            <p:grpSpPr>
                              <a:xfrm>
                                <a:off x="4308763" y="1600200"/>
                                <a:ext cx="2874821" cy="1905000"/>
                                <a:chOff x="4267199" y="1600200"/>
                                <a:chExt cx="2874821" cy="1905000"/>
                              </a:xfrm>
                            </p:grpSpPr>
                            <p:sp>
                              <p:nvSpPr>
                                <p:cNvPr id="37" name="Right Triangle 36"/>
                                <p:cNvSpPr/>
                                <p:nvPr/>
                              </p:nvSpPr>
                              <p:spPr>
                                <a:xfrm rot="16200000">
                                  <a:off x="4267199" y="23622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ight Triangle 37"/>
                                <p:cNvSpPr/>
                                <p:nvPr/>
                              </p:nvSpPr>
                              <p:spPr>
                                <a:xfrm>
                                  <a:off x="5999020" y="23622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5410199" y="2362199"/>
                                  <a:ext cx="588821" cy="11430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p:nvCxnSpPr>
                              <p:spPr>
                                <a:xfrm>
                                  <a:off x="4267200" y="1600200"/>
                                  <a:ext cx="0" cy="1905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7190510" y="3505199"/>
                                <a:ext cx="304799"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734821" y="3048000"/>
                              <a:ext cx="639104" cy="369332"/>
                            </a:xfrm>
                            <a:prstGeom prst="rect">
                              <a:avLst/>
                            </a:prstGeom>
                            <a:noFill/>
                          </p:spPr>
                          <p:txBody>
                            <a:bodyPr wrap="none" rtlCol="0">
                              <a:spAutoFit/>
                            </a:bodyPr>
                            <a:lstStyle/>
                            <a:p>
                              <a:r>
                                <a:rPr lang="en-US" dirty="0">
                                  <a:solidFill>
                                    <a:prstClr val="black"/>
                                  </a:solidFill>
                                </a:rPr>
                                <a:t>1600</a:t>
                              </a:r>
                            </a:p>
                          </p:txBody>
                        </p:sp>
                        <p:sp>
                          <p:nvSpPr>
                            <p:cNvPr id="32" name="TextBox 31"/>
                            <p:cNvSpPr txBox="1"/>
                            <p:nvPr/>
                          </p:nvSpPr>
                          <p:spPr>
                            <a:xfrm>
                              <a:off x="5406291" y="3048000"/>
                              <a:ext cx="639104" cy="369332"/>
                            </a:xfrm>
                            <a:prstGeom prst="rect">
                              <a:avLst/>
                            </a:prstGeom>
                            <a:noFill/>
                          </p:spPr>
                          <p:txBody>
                            <a:bodyPr wrap="none" rtlCol="0">
                              <a:spAutoFit/>
                            </a:bodyPr>
                            <a:lstStyle/>
                            <a:p>
                              <a:r>
                                <a:rPr lang="en-US" dirty="0">
                                  <a:solidFill>
                                    <a:prstClr val="black"/>
                                  </a:solidFill>
                                </a:rPr>
                                <a:t>1600</a:t>
                              </a:r>
                            </a:p>
                          </p:txBody>
                        </p:sp>
                        <p:sp>
                          <p:nvSpPr>
                            <p:cNvPr id="33" name="TextBox 32"/>
                            <p:cNvSpPr txBox="1"/>
                            <p:nvPr/>
                          </p:nvSpPr>
                          <p:spPr>
                            <a:xfrm>
                              <a:off x="6076788" y="3048000"/>
                              <a:ext cx="639104" cy="369332"/>
                            </a:xfrm>
                            <a:prstGeom prst="rect">
                              <a:avLst/>
                            </a:prstGeom>
                            <a:noFill/>
                          </p:spPr>
                          <p:txBody>
                            <a:bodyPr wrap="none" rtlCol="0">
                              <a:spAutoFit/>
                            </a:bodyPr>
                            <a:lstStyle/>
                            <a:p>
                              <a:r>
                                <a:rPr lang="en-US" dirty="0">
                                  <a:solidFill>
                                    <a:prstClr val="black"/>
                                  </a:solidFill>
                                </a:rPr>
                                <a:t>1600</a:t>
                              </a:r>
                            </a:p>
                          </p:txBody>
                        </p:sp>
                      </p:grpSp>
                      <p:sp>
                        <p:nvSpPr>
                          <p:cNvPr id="24" name="TextBox 23"/>
                          <p:cNvSpPr txBox="1"/>
                          <p:nvPr/>
                        </p:nvSpPr>
                        <p:spPr>
                          <a:xfrm>
                            <a:off x="6325597" y="2048470"/>
                            <a:ext cx="864339" cy="523220"/>
                          </a:xfrm>
                          <a:prstGeom prst="rect">
                            <a:avLst/>
                          </a:prstGeom>
                          <a:noFill/>
                        </p:spPr>
                        <p:txBody>
                          <a:bodyPr wrap="none" rtlCol="0">
                            <a:spAutoFit/>
                          </a:bodyPr>
                          <a:lstStyle/>
                          <a:p>
                            <a:r>
                              <a:rPr lang="en-US" sz="2800" b="1" dirty="0" smtClean="0">
                                <a:solidFill>
                                  <a:srgbClr val="F79646"/>
                                </a:solidFill>
                              </a:rPr>
                              <a:t>≈3</a:t>
                            </a:r>
                            <a:r>
                              <a:rPr lang="en-US" sz="2800" b="1" baseline="30000" dirty="0" smtClean="0">
                                <a:solidFill>
                                  <a:srgbClr val="F79646"/>
                                </a:solidFill>
                              </a:rPr>
                              <a:t>o</a:t>
                            </a:r>
                            <a:r>
                              <a:rPr lang="en-US" sz="2800" b="1" dirty="0" smtClean="0">
                                <a:solidFill>
                                  <a:srgbClr val="F79646"/>
                                </a:solidFill>
                              </a:rPr>
                              <a:t>C</a:t>
                            </a:r>
                            <a:endParaRPr lang="en-US" sz="2800" b="1" dirty="0">
                              <a:solidFill>
                                <a:srgbClr val="F79646"/>
                              </a:solidFill>
                            </a:endParaRPr>
                          </a:p>
                        </p:txBody>
                      </p:sp>
                    </p:grpSp>
                    <p:sp>
                      <p:nvSpPr>
                        <p:cNvPr id="22" name="TextBox 21"/>
                        <p:cNvSpPr txBox="1"/>
                        <p:nvPr/>
                      </p:nvSpPr>
                      <p:spPr>
                        <a:xfrm>
                          <a:off x="4484879" y="1149611"/>
                          <a:ext cx="3224925" cy="830997"/>
                        </a:xfrm>
                        <a:prstGeom prst="rect">
                          <a:avLst/>
                        </a:prstGeom>
                        <a:noFill/>
                        <a:ln>
                          <a:solidFill>
                            <a:schemeClr val="tx1"/>
                          </a:solidFill>
                        </a:ln>
                      </p:spPr>
                      <p:txBody>
                        <a:bodyPr wrap="square" rtlCol="0">
                          <a:spAutoFit/>
                        </a:bodyPr>
                        <a:lstStyle/>
                        <a:p>
                          <a:pPr>
                            <a:spcBef>
                              <a:spcPct val="0"/>
                            </a:spcBef>
                          </a:pPr>
                          <a:r>
                            <a:rPr lang="en-US" altLang="en-US" sz="2400" dirty="0" smtClean="0">
                              <a:solidFill>
                                <a:prstClr val="black"/>
                              </a:solidFill>
                            </a:rPr>
                            <a:t>Add one rectangle: </a:t>
                          </a:r>
                          <a:endParaRPr lang="en-US" altLang="en-US" sz="2400" dirty="0">
                            <a:solidFill>
                              <a:prstClr val="black"/>
                            </a:solidFill>
                          </a:endParaRPr>
                        </a:p>
                        <a:p>
                          <a:pPr>
                            <a:spcBef>
                              <a:spcPct val="0"/>
                            </a:spcBef>
                          </a:pPr>
                          <a:r>
                            <a:rPr lang="en-US" altLang="en-US" sz="2400" dirty="0" smtClean="0">
                              <a:solidFill>
                                <a:prstClr val="black"/>
                              </a:solidFill>
                            </a:rPr>
                            <a:t>40 </a:t>
                          </a:r>
                          <a:r>
                            <a:rPr lang="en-US" altLang="en-US" sz="2400" dirty="0">
                              <a:solidFill>
                                <a:prstClr val="black"/>
                              </a:solidFill>
                            </a:rPr>
                            <a:t>billion </a:t>
                          </a:r>
                          <a:r>
                            <a:rPr lang="en-US" altLang="en-US" sz="2400" dirty="0" smtClean="0">
                              <a:solidFill>
                                <a:prstClr val="black"/>
                              </a:solidFill>
                            </a:rPr>
                            <a:t>tCO</a:t>
                          </a:r>
                          <a:r>
                            <a:rPr lang="en-US" altLang="en-US" sz="2400" baseline="-25000" dirty="0" smtClean="0">
                              <a:solidFill>
                                <a:prstClr val="black"/>
                              </a:solidFill>
                            </a:rPr>
                            <a:t>2</a:t>
                          </a:r>
                          <a:r>
                            <a:rPr lang="en-US" altLang="en-US" sz="2400" dirty="0" smtClean="0">
                              <a:solidFill>
                                <a:prstClr val="black"/>
                              </a:solidFill>
                            </a:rPr>
                            <a:t>/</a:t>
                          </a:r>
                          <a:r>
                            <a:rPr lang="en-US" altLang="en-US" sz="2400" dirty="0" err="1" smtClean="0">
                              <a:solidFill>
                                <a:prstClr val="black"/>
                              </a:solidFill>
                            </a:rPr>
                            <a:t>yr</a:t>
                          </a:r>
                          <a:r>
                            <a:rPr lang="en-US" altLang="en-US" sz="2400" dirty="0" smtClean="0">
                              <a:solidFill>
                                <a:prstClr val="black"/>
                              </a:solidFill>
                            </a:rPr>
                            <a:t>* 40 </a:t>
                          </a:r>
                          <a:r>
                            <a:rPr lang="en-US" altLang="en-US" sz="2400" dirty="0" err="1" smtClean="0">
                              <a:solidFill>
                                <a:prstClr val="black"/>
                              </a:solidFill>
                            </a:rPr>
                            <a:t>yrs</a:t>
                          </a:r>
                          <a:endParaRPr lang="en-US" altLang="en-US" sz="2400" dirty="0">
                            <a:solidFill>
                              <a:prstClr val="black"/>
                            </a:solidFill>
                          </a:endParaRPr>
                        </a:p>
                      </p:txBody>
                    </p:sp>
                  </p:grpSp>
                </p:grpSp>
                <p:sp>
                  <p:nvSpPr>
                    <p:cNvPr id="60" name="TextBox 59"/>
                    <p:cNvSpPr txBox="1"/>
                    <p:nvPr/>
                  </p:nvSpPr>
                  <p:spPr>
                    <a:xfrm>
                      <a:off x="4495800" y="4517572"/>
                      <a:ext cx="806631" cy="461665"/>
                    </a:xfrm>
                    <a:prstGeom prst="rect">
                      <a:avLst/>
                    </a:prstGeom>
                    <a:noFill/>
                  </p:spPr>
                  <p:txBody>
                    <a:bodyPr wrap="none" rtlCol="0">
                      <a:spAutoFit/>
                    </a:bodyPr>
                    <a:lstStyle/>
                    <a:p>
                      <a:r>
                        <a:rPr lang="en-US" sz="2400" dirty="0" smtClean="0">
                          <a:solidFill>
                            <a:prstClr val="black"/>
                          </a:solidFill>
                        </a:rPr>
                        <a:t>1940</a:t>
                      </a:r>
                      <a:endParaRPr lang="en-US" sz="2400" dirty="0">
                        <a:solidFill>
                          <a:prstClr val="black"/>
                        </a:solidFill>
                      </a:endParaRPr>
                    </a:p>
                  </p:txBody>
                </p:sp>
                <p:sp>
                  <p:nvSpPr>
                    <p:cNvPr id="61" name="TextBox 60"/>
                    <p:cNvSpPr txBox="1"/>
                    <p:nvPr/>
                  </p:nvSpPr>
                  <p:spPr>
                    <a:xfrm>
                      <a:off x="5562600" y="4517572"/>
                      <a:ext cx="806631" cy="461665"/>
                    </a:xfrm>
                    <a:prstGeom prst="rect">
                      <a:avLst/>
                    </a:prstGeom>
                    <a:noFill/>
                  </p:spPr>
                  <p:txBody>
                    <a:bodyPr wrap="none" rtlCol="0">
                      <a:spAutoFit/>
                    </a:bodyPr>
                    <a:lstStyle/>
                    <a:p>
                      <a:r>
                        <a:rPr lang="en-US" sz="2400" dirty="0" smtClean="0">
                          <a:solidFill>
                            <a:prstClr val="black"/>
                          </a:solidFill>
                        </a:rPr>
                        <a:t>2020</a:t>
                      </a:r>
                      <a:endParaRPr lang="en-US" sz="2400" dirty="0">
                        <a:solidFill>
                          <a:prstClr val="black"/>
                        </a:solidFill>
                      </a:endParaRPr>
                    </a:p>
                  </p:txBody>
                </p:sp>
                <p:sp>
                  <p:nvSpPr>
                    <p:cNvPr id="63" name="TextBox 62"/>
                    <p:cNvSpPr txBox="1"/>
                    <p:nvPr/>
                  </p:nvSpPr>
                  <p:spPr>
                    <a:xfrm>
                      <a:off x="7422969" y="4528456"/>
                      <a:ext cx="806631" cy="461665"/>
                    </a:xfrm>
                    <a:prstGeom prst="rect">
                      <a:avLst/>
                    </a:prstGeom>
                    <a:noFill/>
                  </p:spPr>
                  <p:txBody>
                    <a:bodyPr wrap="none" rtlCol="0">
                      <a:spAutoFit/>
                    </a:bodyPr>
                    <a:lstStyle/>
                    <a:p>
                      <a:r>
                        <a:rPr lang="en-US" sz="2400" dirty="0" smtClean="0">
                          <a:solidFill>
                            <a:prstClr val="black"/>
                          </a:solidFill>
                        </a:rPr>
                        <a:t>2140</a:t>
                      </a:r>
                      <a:endParaRPr lang="en-US" sz="2400" dirty="0">
                        <a:solidFill>
                          <a:prstClr val="black"/>
                        </a:solidFill>
                      </a:endParaRPr>
                    </a:p>
                  </p:txBody>
                </p:sp>
                <p:sp>
                  <p:nvSpPr>
                    <p:cNvPr id="64" name="TextBox 63"/>
                    <p:cNvSpPr txBox="1"/>
                    <p:nvPr/>
                  </p:nvSpPr>
                  <p:spPr>
                    <a:xfrm>
                      <a:off x="6400800" y="4517572"/>
                      <a:ext cx="806631" cy="461665"/>
                    </a:xfrm>
                    <a:prstGeom prst="rect">
                      <a:avLst/>
                    </a:prstGeom>
                    <a:noFill/>
                  </p:spPr>
                  <p:txBody>
                    <a:bodyPr wrap="none" rtlCol="0">
                      <a:spAutoFit/>
                    </a:bodyPr>
                    <a:lstStyle/>
                    <a:p>
                      <a:r>
                        <a:rPr lang="en-US" sz="2400" dirty="0" smtClean="0">
                          <a:solidFill>
                            <a:prstClr val="black"/>
                          </a:solidFill>
                        </a:rPr>
                        <a:t>2060</a:t>
                      </a:r>
                      <a:endParaRPr lang="en-US" sz="2400" dirty="0">
                        <a:solidFill>
                          <a:prstClr val="black"/>
                        </a:solidFill>
                      </a:endParaRPr>
                    </a:p>
                  </p:txBody>
                </p:sp>
              </p:grpSp>
            </p:grpSp>
            <p:sp>
              <p:nvSpPr>
                <p:cNvPr id="76" name="Right Arrow 75"/>
                <p:cNvSpPr/>
                <p:nvPr/>
              </p:nvSpPr>
              <p:spPr>
                <a:xfrm rot="18797510">
                  <a:off x="2275070" y="3489982"/>
                  <a:ext cx="419100" cy="1083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ight Arrow 76"/>
              <p:cNvSpPr/>
              <p:nvPr/>
            </p:nvSpPr>
            <p:spPr>
              <a:xfrm rot="18797510">
                <a:off x="5997255" y="3488305"/>
                <a:ext cx="419100" cy="1083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ight Arrow 77"/>
            <p:cNvSpPr/>
            <p:nvPr/>
          </p:nvSpPr>
          <p:spPr>
            <a:xfrm rot="18797510">
              <a:off x="826539" y="5441452"/>
              <a:ext cx="419100" cy="108313"/>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8441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28600"/>
            <a:ext cx="8229600" cy="990600"/>
          </a:xfrm>
        </p:spPr>
        <p:txBody>
          <a:bodyPr>
            <a:normAutofit/>
          </a:bodyPr>
          <a:lstStyle/>
          <a:p>
            <a:r>
              <a:rPr lang="en-US" altLang="en-US" sz="4000" dirty="0" smtClean="0"/>
              <a:t>Budgets demand choices</a:t>
            </a:r>
          </a:p>
        </p:txBody>
      </p:sp>
      <p:sp>
        <p:nvSpPr>
          <p:cNvPr id="75779" name="TextBox 3"/>
          <p:cNvSpPr txBox="1">
            <a:spLocks noChangeArrowheads="1"/>
          </p:cNvSpPr>
          <p:nvPr/>
        </p:nvSpPr>
        <p:spPr bwMode="auto">
          <a:xfrm>
            <a:off x="511628" y="137160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dirty="0" smtClean="0"/>
              <a:t>The budget concept leads inexorably to choices about which fossil fuels to extract and which to consider “unburnable”:</a:t>
            </a:r>
          </a:p>
          <a:p>
            <a:pPr eaLnBrk="1" hangingPunct="1">
              <a:spcBef>
                <a:spcPct val="0"/>
              </a:spcBef>
              <a:buFontTx/>
              <a:buNone/>
            </a:pPr>
            <a:endParaRPr lang="en-US" altLang="en-US" sz="1200" dirty="0" smtClean="0"/>
          </a:p>
          <a:p>
            <a:pPr lvl="1" eaLnBrk="1" hangingPunct="1">
              <a:spcBef>
                <a:spcPct val="0"/>
              </a:spcBef>
              <a:buFontTx/>
              <a:buNone/>
            </a:pPr>
            <a:r>
              <a:rPr lang="en-US" altLang="en-US" sz="2400" dirty="0" smtClean="0"/>
              <a:t>When?   			Better options someday?</a:t>
            </a:r>
            <a:endParaRPr lang="en-US" altLang="en-US" sz="2400" dirty="0"/>
          </a:p>
          <a:p>
            <a:pPr lvl="1" eaLnBrk="1" hangingPunct="1">
              <a:spcBef>
                <a:spcPct val="0"/>
              </a:spcBef>
              <a:buFontTx/>
              <a:buNone/>
            </a:pPr>
            <a:r>
              <a:rPr lang="en-US" altLang="en-US" sz="2400" dirty="0" smtClean="0"/>
              <a:t>Whose?   			Geopolitical stability</a:t>
            </a:r>
            <a:endParaRPr lang="en-US" altLang="en-US" sz="2400" dirty="0"/>
          </a:p>
          <a:p>
            <a:pPr lvl="1" eaLnBrk="1" hangingPunct="1">
              <a:spcBef>
                <a:spcPct val="0"/>
              </a:spcBef>
              <a:buFontTx/>
              <a:buNone/>
            </a:pPr>
            <a:r>
              <a:rPr lang="en-US" altLang="en-US" sz="2400" dirty="0"/>
              <a:t>Used where</a:t>
            </a:r>
            <a:r>
              <a:rPr lang="en-US" altLang="en-US" sz="2400" dirty="0" smtClean="0"/>
              <a:t>? 		“Fairness”</a:t>
            </a:r>
            <a:endParaRPr lang="en-US" altLang="en-US" sz="2400" dirty="0"/>
          </a:p>
          <a:p>
            <a:pPr lvl="1" eaLnBrk="1" hangingPunct="1">
              <a:spcBef>
                <a:spcPct val="0"/>
              </a:spcBef>
              <a:buFontTx/>
              <a:buNone/>
            </a:pPr>
            <a:r>
              <a:rPr lang="en-US" altLang="en-US" sz="2400" dirty="0"/>
              <a:t>For </a:t>
            </a:r>
            <a:r>
              <a:rPr lang="en-US" altLang="en-US" sz="2400" dirty="0" smtClean="0"/>
              <a:t>what purpose?	Who judges?</a:t>
            </a:r>
          </a:p>
          <a:p>
            <a:pPr lvl="1" eaLnBrk="1" hangingPunct="1">
              <a:spcBef>
                <a:spcPct val="0"/>
              </a:spcBef>
              <a:buFontTx/>
              <a:buNone/>
            </a:pPr>
            <a:r>
              <a:rPr lang="en-US" altLang="en-US" sz="2400" dirty="0" smtClean="0"/>
              <a:t>Which fossil fuels? 	Those with the highest H/C ratio?</a:t>
            </a:r>
          </a:p>
        </p:txBody>
      </p:sp>
      <p:sp>
        <p:nvSpPr>
          <p:cNvPr id="3" name="Rectangle 2"/>
          <p:cNvSpPr/>
          <p:nvPr/>
        </p:nvSpPr>
        <p:spPr>
          <a:xfrm>
            <a:off x="2057400" y="4648200"/>
            <a:ext cx="5105400" cy="830997"/>
          </a:xfrm>
          <a:prstGeom prst="rect">
            <a:avLst/>
          </a:prstGeom>
          <a:ln>
            <a:solidFill>
              <a:srgbClr val="00B050"/>
            </a:solidFill>
          </a:ln>
        </p:spPr>
        <p:txBody>
          <a:bodyPr wrap="square">
            <a:spAutoFit/>
          </a:bodyPr>
          <a:lstStyle/>
          <a:p>
            <a:r>
              <a:rPr lang="en-US" sz="2400" b="1" dirty="0" smtClean="0">
                <a:solidFill>
                  <a:srgbClr val="00B050"/>
                </a:solidFill>
              </a:rPr>
              <a:t>2. Judgments about which fossil fuels are “unburnable” have no precedents. </a:t>
            </a:r>
            <a:endParaRPr lang="en-US" sz="2400" dirty="0"/>
          </a:p>
        </p:txBody>
      </p:sp>
    </p:spTree>
    <p:extLst>
      <p:ext uri="{BB962C8B-B14F-4D97-AF65-F5344CB8AC3E}">
        <p14:creationId xmlns:p14="http://schemas.microsoft.com/office/powerpoint/2010/main" val="2208212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sz="4000" dirty="0" smtClean="0"/>
              <a:t>Risk</a:t>
            </a:r>
            <a:r>
              <a:rPr lang="en-US" dirty="0" smtClean="0"/>
              <a:t> management and the “tails”</a:t>
            </a:r>
            <a:endParaRPr lang="en-US" dirty="0"/>
          </a:p>
        </p:txBody>
      </p:sp>
      <p:sp>
        <p:nvSpPr>
          <p:cNvPr id="4" name="Rectangle 3"/>
          <p:cNvSpPr/>
          <p:nvPr/>
        </p:nvSpPr>
        <p:spPr>
          <a:xfrm>
            <a:off x="457200" y="1143000"/>
            <a:ext cx="8203070" cy="4247317"/>
          </a:xfrm>
          <a:prstGeom prst="rect">
            <a:avLst/>
          </a:prstGeom>
          <a:ln>
            <a:noFill/>
          </a:ln>
        </p:spPr>
        <p:txBody>
          <a:bodyPr wrap="square">
            <a:spAutoFit/>
          </a:bodyPr>
          <a:lstStyle/>
          <a:p>
            <a:r>
              <a:rPr lang="en-US" sz="2400" dirty="0" smtClean="0"/>
              <a:t>550 </a:t>
            </a:r>
            <a:r>
              <a:rPr lang="en-US" sz="2400" dirty="0"/>
              <a:t>ppm: 50% chance of 3</a:t>
            </a:r>
            <a:r>
              <a:rPr lang="en-US" sz="2400" baseline="30000" dirty="0"/>
              <a:t>o</a:t>
            </a:r>
            <a:r>
              <a:rPr lang="en-US" sz="2400" dirty="0"/>
              <a:t>C, but 1/6 chance </a:t>
            </a:r>
            <a:r>
              <a:rPr lang="en-US" sz="2400" dirty="0" smtClean="0"/>
              <a:t>&lt; 2</a:t>
            </a:r>
            <a:r>
              <a:rPr lang="en-US" sz="2400" baseline="30000" dirty="0" smtClean="0"/>
              <a:t>o</a:t>
            </a:r>
            <a:r>
              <a:rPr lang="en-US" sz="2400" dirty="0" smtClean="0"/>
              <a:t>C</a:t>
            </a:r>
            <a:r>
              <a:rPr lang="en-US" sz="2400" dirty="0"/>
              <a:t>. </a:t>
            </a:r>
            <a:r>
              <a:rPr lang="en-US" sz="2400" b="1" dirty="0">
                <a:solidFill>
                  <a:srgbClr val="FF0000"/>
                </a:solidFill>
              </a:rPr>
              <a:t>Lucky!</a:t>
            </a:r>
          </a:p>
          <a:p>
            <a:endParaRPr lang="en-US" sz="1200" dirty="0"/>
          </a:p>
          <a:p>
            <a:r>
              <a:rPr lang="en-US" sz="2400" dirty="0"/>
              <a:t>450 ppm: 50% chance of 2</a:t>
            </a:r>
            <a:r>
              <a:rPr lang="en-US" sz="2400" baseline="30000" dirty="0"/>
              <a:t>o</a:t>
            </a:r>
            <a:r>
              <a:rPr lang="en-US" sz="2400" dirty="0"/>
              <a:t>C, but 1/6 chance of </a:t>
            </a:r>
            <a:r>
              <a:rPr lang="en-US" sz="2400" dirty="0" smtClean="0"/>
              <a:t>&gt; 3</a:t>
            </a:r>
            <a:r>
              <a:rPr lang="en-US" sz="2400" baseline="30000" dirty="0" smtClean="0"/>
              <a:t>o</a:t>
            </a:r>
            <a:r>
              <a:rPr lang="en-US" sz="2400" dirty="0" smtClean="0"/>
              <a:t>C</a:t>
            </a:r>
            <a:r>
              <a:rPr lang="en-US" sz="2400" dirty="0"/>
              <a:t>. </a:t>
            </a:r>
            <a:r>
              <a:rPr lang="en-US" sz="2400" b="1" dirty="0">
                <a:solidFill>
                  <a:srgbClr val="FF0000"/>
                </a:solidFill>
              </a:rPr>
              <a:t>Unlucky</a:t>
            </a:r>
            <a:r>
              <a:rPr lang="en-US" sz="2400" b="1" dirty="0" smtClean="0">
                <a:solidFill>
                  <a:srgbClr val="FF0000"/>
                </a:solidFill>
              </a:rPr>
              <a:t>!</a:t>
            </a:r>
          </a:p>
          <a:p>
            <a:endParaRPr lang="en-US" sz="1200" dirty="0">
              <a:solidFill>
                <a:srgbClr val="FF0000"/>
              </a:solidFill>
            </a:endParaRPr>
          </a:p>
          <a:p>
            <a:pPr lvl="1"/>
            <a:r>
              <a:rPr lang="en-US" sz="2400" dirty="0"/>
              <a:t>A well known climate science leader, when I said, “We could be lucky,” replied: “You must never say that</a:t>
            </a:r>
            <a:r>
              <a:rPr lang="en-US" sz="2400" dirty="0" smtClean="0"/>
              <a:t>.”</a:t>
            </a:r>
          </a:p>
          <a:p>
            <a:endParaRPr lang="en-US" sz="2400" dirty="0"/>
          </a:p>
          <a:p>
            <a:r>
              <a:rPr lang="en-US" sz="2400" dirty="0" smtClean="0"/>
              <a:t>The IPCC Fifth Assessment Report makes current uncertainty more transparent : </a:t>
            </a:r>
          </a:p>
          <a:p>
            <a:pPr lvl="1"/>
            <a:r>
              <a:rPr lang="en-US" sz="2000" dirty="0" smtClean="0"/>
              <a:t>“</a:t>
            </a:r>
            <a:r>
              <a:rPr lang="en-US" sz="2000" dirty="0"/>
              <a:t>No best estimate for equilibrium climate sensitivity </a:t>
            </a:r>
            <a:r>
              <a:rPr lang="en-US" sz="2000" dirty="0" smtClean="0"/>
              <a:t>[the temperature rise for 550 ppm] can </a:t>
            </a:r>
            <a:r>
              <a:rPr lang="en-US" sz="2000" dirty="0"/>
              <a:t>now be given because of a lack of agreement on values across assessed lines of evidence and studies.” </a:t>
            </a:r>
            <a:endParaRPr lang="en-US" sz="2000" dirty="0" smtClean="0"/>
          </a:p>
          <a:p>
            <a:r>
              <a:rPr lang="en-US" i="1" dirty="0" smtClean="0"/>
              <a:t>				Source</a:t>
            </a:r>
            <a:r>
              <a:rPr lang="en-US" dirty="0" smtClean="0"/>
              <a:t>: WG1AR5, SPM FINAL</a:t>
            </a:r>
            <a:r>
              <a:rPr lang="en-US" dirty="0"/>
              <a:t>, </a:t>
            </a:r>
            <a:r>
              <a:rPr lang="en-US" dirty="0" err="1"/>
              <a:t>fn</a:t>
            </a:r>
            <a:r>
              <a:rPr lang="en-US" dirty="0"/>
              <a:t> 16, p. 16</a:t>
            </a:r>
            <a:r>
              <a:rPr lang="en-US" dirty="0" smtClean="0"/>
              <a:t>.</a:t>
            </a:r>
            <a:endParaRPr lang="en-US" dirty="0"/>
          </a:p>
        </p:txBody>
      </p:sp>
      <p:sp>
        <p:nvSpPr>
          <p:cNvPr id="3" name="TextBox 2"/>
          <p:cNvSpPr txBox="1"/>
          <p:nvPr/>
        </p:nvSpPr>
        <p:spPr>
          <a:xfrm>
            <a:off x="511628" y="5638800"/>
            <a:ext cx="8077200" cy="830997"/>
          </a:xfrm>
          <a:prstGeom prst="rect">
            <a:avLst/>
          </a:prstGeom>
          <a:noFill/>
          <a:ln>
            <a:solidFill>
              <a:srgbClr val="00B050"/>
            </a:solidFill>
          </a:ln>
        </p:spPr>
        <p:txBody>
          <a:bodyPr wrap="square" rtlCol="0">
            <a:spAutoFit/>
          </a:bodyPr>
          <a:lstStyle/>
          <a:p>
            <a:r>
              <a:rPr lang="en-US" sz="2400" b="1" dirty="0" smtClean="0">
                <a:solidFill>
                  <a:srgbClr val="FF0000"/>
                </a:solidFill>
              </a:rPr>
              <a:t>*</a:t>
            </a:r>
            <a:r>
              <a:rPr lang="en-US" sz="2400" b="1" dirty="0" smtClean="0">
                <a:solidFill>
                  <a:srgbClr val="00B050"/>
                </a:solidFill>
              </a:rPr>
              <a:t>3. Risk </a:t>
            </a:r>
            <a:r>
              <a:rPr lang="en-US" sz="2400" b="1" dirty="0">
                <a:solidFill>
                  <a:srgbClr val="00B050"/>
                </a:solidFill>
              </a:rPr>
              <a:t>management demands a global climate science effort that gives greater priority to extreme outcomes (the “tails</a:t>
            </a:r>
            <a:r>
              <a:rPr lang="en-US" sz="2400" b="1" dirty="0" smtClean="0">
                <a:solidFill>
                  <a:srgbClr val="00B050"/>
                </a:solidFill>
              </a:rPr>
              <a:t>”).</a:t>
            </a:r>
            <a:endParaRPr lang="en-US" sz="2400" b="1" dirty="0">
              <a:solidFill>
                <a:srgbClr val="00B050"/>
              </a:solidFill>
            </a:endParaRPr>
          </a:p>
        </p:txBody>
      </p:sp>
    </p:spTree>
    <p:extLst>
      <p:ext uri="{BB962C8B-B14F-4D97-AF65-F5344CB8AC3E}">
        <p14:creationId xmlns:p14="http://schemas.microsoft.com/office/powerpoint/2010/main" val="420623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1295400" y="762000"/>
            <a:ext cx="6953250" cy="3886200"/>
            <a:chOff x="288" y="144"/>
            <a:chExt cx="5148" cy="3936"/>
          </a:xfrm>
        </p:grpSpPr>
        <p:pic>
          <p:nvPicPr>
            <p:cNvPr id="4301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8" y="144"/>
              <a:ext cx="5148" cy="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4"/>
            <p:cNvSpPr txBox="1">
              <a:spLocks noChangeArrowheads="1"/>
            </p:cNvSpPr>
            <p:nvPr/>
          </p:nvSpPr>
          <p:spPr bwMode="auto">
            <a:xfrm>
              <a:off x="332" y="1765"/>
              <a:ext cx="6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chemeClr val="bg1"/>
                  </a:solidFill>
                </a:rPr>
                <a:t>1 meter</a:t>
              </a:r>
            </a:p>
          </p:txBody>
        </p:sp>
        <p:sp>
          <p:nvSpPr>
            <p:cNvPr id="43015" name="Text Box 5"/>
            <p:cNvSpPr txBox="1">
              <a:spLocks noChangeArrowheads="1"/>
            </p:cNvSpPr>
            <p:nvPr/>
          </p:nvSpPr>
          <p:spPr bwMode="auto">
            <a:xfrm>
              <a:off x="2862" y="1765"/>
              <a:ext cx="835"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chemeClr val="bg1"/>
                  </a:solidFill>
                </a:rPr>
                <a:t>2 meters</a:t>
              </a:r>
            </a:p>
          </p:txBody>
        </p:sp>
        <p:sp>
          <p:nvSpPr>
            <p:cNvPr id="43016" name="Text Box 6"/>
            <p:cNvSpPr txBox="1">
              <a:spLocks noChangeArrowheads="1"/>
            </p:cNvSpPr>
            <p:nvPr/>
          </p:nvSpPr>
          <p:spPr bwMode="auto">
            <a:xfrm>
              <a:off x="329" y="3694"/>
              <a:ext cx="7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chemeClr val="bg1"/>
                  </a:solidFill>
                </a:rPr>
                <a:t>4 meters</a:t>
              </a:r>
            </a:p>
          </p:txBody>
        </p:sp>
        <p:sp>
          <p:nvSpPr>
            <p:cNvPr id="43017" name="Text Box 7"/>
            <p:cNvSpPr txBox="1">
              <a:spLocks noChangeArrowheads="1"/>
            </p:cNvSpPr>
            <p:nvPr/>
          </p:nvSpPr>
          <p:spPr bwMode="auto">
            <a:xfrm>
              <a:off x="2955" y="3694"/>
              <a:ext cx="773"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chemeClr val="bg1"/>
                  </a:solidFill>
                </a:rPr>
                <a:t>8 meters</a:t>
              </a:r>
            </a:p>
          </p:txBody>
        </p:sp>
      </p:grpSp>
      <p:sp>
        <p:nvSpPr>
          <p:cNvPr id="43011" name="Rectangle 8"/>
          <p:cNvSpPr>
            <a:spLocks noChangeArrowheads="1"/>
          </p:cNvSpPr>
          <p:nvPr/>
        </p:nvSpPr>
        <p:spPr bwMode="auto">
          <a:xfrm>
            <a:off x="1419519" y="4724400"/>
            <a:ext cx="6400800" cy="10156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000" dirty="0"/>
              <a:t>Greenland ice sheet:         7 meters</a:t>
            </a:r>
          </a:p>
          <a:p>
            <a:pPr algn="ctr" eaLnBrk="1" hangingPunct="1"/>
            <a:r>
              <a:rPr lang="en-US" altLang="en-US" sz="2000" dirty="0"/>
              <a:t>West Antarctic Ice Sheet:  5 </a:t>
            </a:r>
            <a:r>
              <a:rPr lang="en-US" altLang="en-US" sz="2000" dirty="0" smtClean="0"/>
              <a:t>meters</a:t>
            </a:r>
          </a:p>
          <a:p>
            <a:pPr algn="ctr" eaLnBrk="1" hangingPunct="1"/>
            <a:r>
              <a:rPr lang="en-US" sz="2000" dirty="0">
                <a:solidFill>
                  <a:srgbClr val="FF0000"/>
                </a:solidFill>
              </a:rPr>
              <a:t>Reference pace for sea-level: +1 meter/century</a:t>
            </a:r>
            <a:endParaRPr lang="en-US" altLang="en-US" sz="2000" dirty="0">
              <a:solidFill>
                <a:srgbClr val="FF0000"/>
              </a:solidFill>
            </a:endParaRPr>
          </a:p>
        </p:txBody>
      </p:sp>
      <p:sp>
        <p:nvSpPr>
          <p:cNvPr id="43012" name="Text Box 9"/>
          <p:cNvSpPr txBox="1">
            <a:spLocks noChangeArrowheads="1"/>
          </p:cNvSpPr>
          <p:nvPr/>
        </p:nvSpPr>
        <p:spPr bwMode="auto">
          <a:xfrm>
            <a:off x="1765300" y="6324600"/>
            <a:ext cx="608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200" b="1" i="1" dirty="0"/>
              <a:t>Source</a:t>
            </a:r>
            <a:r>
              <a:rPr lang="en-US" altLang="en-US" sz="1200" b="1" dirty="0"/>
              <a:t>:</a:t>
            </a:r>
            <a:r>
              <a:rPr lang="en-US" altLang="en-US" sz="1200" dirty="0"/>
              <a:t> T. Knutson, Geophysical Fluid Dynamics Laboratory, NOAA. See:</a:t>
            </a:r>
          </a:p>
          <a:p>
            <a:pPr eaLnBrk="1" hangingPunct="1"/>
            <a:r>
              <a:rPr lang="en-US" altLang="en-US" sz="1200" dirty="0">
                <a:hlinkClick r:id="rId4"/>
              </a:rPr>
              <a:t>http://www.gfdl.noaa.gov/~tk/climate_dynamics/climate_impact_webpage.html#section4</a:t>
            </a:r>
            <a:endParaRPr lang="en-US" altLang="en-US" sz="1200" dirty="0"/>
          </a:p>
        </p:txBody>
      </p:sp>
      <p:sp>
        <p:nvSpPr>
          <p:cNvPr id="2" name="Title 1"/>
          <p:cNvSpPr>
            <a:spLocks noGrp="1"/>
          </p:cNvSpPr>
          <p:nvPr>
            <p:ph type="title"/>
          </p:nvPr>
        </p:nvSpPr>
        <p:spPr>
          <a:xfrm>
            <a:off x="-19050" y="76200"/>
            <a:ext cx="9163050" cy="609600"/>
          </a:xfrm>
        </p:spPr>
        <p:txBody>
          <a:bodyPr>
            <a:noAutofit/>
          </a:bodyPr>
          <a:lstStyle/>
          <a:p>
            <a:r>
              <a:rPr lang="en-US" sz="4000" dirty="0" smtClean="0"/>
              <a:t>Sea level rise: When?</a:t>
            </a:r>
            <a:endParaRPr lang="en-US" sz="4000" dirty="0"/>
          </a:p>
        </p:txBody>
      </p:sp>
    </p:spTree>
    <p:extLst>
      <p:ext uri="{BB962C8B-B14F-4D97-AF65-F5344CB8AC3E}">
        <p14:creationId xmlns:p14="http://schemas.microsoft.com/office/powerpoint/2010/main" val="62493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1143000"/>
          </a:xfrm>
        </p:spPr>
        <p:txBody>
          <a:bodyPr>
            <a:normAutofit fontScale="90000"/>
          </a:bodyPr>
          <a:lstStyle/>
          <a:p>
            <a:r>
              <a:rPr lang="en-US" dirty="0" smtClean="0"/>
              <a:t>“Committed emissions” </a:t>
            </a:r>
            <a:r>
              <a:rPr lang="en-US" sz="3200" dirty="0" smtClean="0"/>
              <a:t/>
            </a:r>
            <a:br>
              <a:rPr lang="en-US" sz="3200" dirty="0" smtClean="0"/>
            </a:br>
            <a:r>
              <a:rPr lang="en-US" sz="3200" dirty="0" smtClean="0"/>
              <a:t>Future emissions inherent in current investments</a:t>
            </a:r>
            <a:endParaRPr lang="en-US" sz="32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5800" y="1630680"/>
            <a:ext cx="2590800" cy="3550920"/>
          </a:xfrm>
          <a:prstGeom prst="rect">
            <a:avLst/>
          </a:prstGeom>
        </p:spPr>
      </p:pic>
      <p:sp>
        <p:nvSpPr>
          <p:cNvPr id="6" name="TextBox 3"/>
          <p:cNvSpPr txBox="1">
            <a:spLocks noChangeArrowheads="1"/>
          </p:cNvSpPr>
          <p:nvPr/>
        </p:nvSpPr>
        <p:spPr bwMode="auto">
          <a:xfrm>
            <a:off x="3581400" y="5830669"/>
            <a:ext cx="4800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t>Global </a:t>
            </a:r>
            <a:r>
              <a:rPr lang="en-US" altLang="en-US" sz="1800" b="1" dirty="0" smtClean="0"/>
              <a:t>view of electric power </a:t>
            </a:r>
            <a:r>
              <a:rPr lang="en-US" altLang="en-US" sz="1800" b="1" dirty="0"/>
              <a:t>from </a:t>
            </a:r>
            <a:r>
              <a:rPr lang="en-US" altLang="en-US" sz="1800" b="1" dirty="0" smtClean="0"/>
              <a:t>2012.  Assumes </a:t>
            </a:r>
            <a:r>
              <a:rPr lang="en-US" altLang="en-US" sz="1800" b="1" dirty="0"/>
              <a:t>40-year life for power </a:t>
            </a:r>
            <a:r>
              <a:rPr lang="en-US" altLang="en-US" sz="1800" b="1" dirty="0" smtClean="0"/>
              <a:t>plants, </a:t>
            </a:r>
            <a:r>
              <a:rPr lang="en-US" altLang="en-US" sz="1800" b="1" dirty="0"/>
              <a:t>u</a:t>
            </a:r>
            <a:r>
              <a:rPr lang="en-US" altLang="en-US" sz="1800" b="1" dirty="0" smtClean="0"/>
              <a:t>pdated </a:t>
            </a:r>
            <a:r>
              <a:rPr lang="en-US" altLang="en-US" sz="1800" b="1" dirty="0"/>
              <a:t>for retirements and plant-life extensions. </a:t>
            </a:r>
          </a:p>
        </p:txBody>
      </p:sp>
      <p:sp>
        <p:nvSpPr>
          <p:cNvPr id="7" name="TextBox 6"/>
          <p:cNvSpPr txBox="1"/>
          <p:nvPr/>
        </p:nvSpPr>
        <p:spPr>
          <a:xfrm>
            <a:off x="381000" y="5867400"/>
            <a:ext cx="2438400" cy="830997"/>
          </a:xfrm>
          <a:prstGeom prst="rect">
            <a:avLst/>
          </a:prstGeom>
          <a:noFill/>
        </p:spPr>
        <p:txBody>
          <a:bodyPr wrap="square" rtlCol="0">
            <a:spAutoFit/>
          </a:bodyPr>
          <a:lstStyle/>
          <a:p>
            <a:r>
              <a:rPr lang="en-US" sz="1600" b="1" i="1" dirty="0" smtClean="0"/>
              <a:t>Collaborator: </a:t>
            </a:r>
            <a:r>
              <a:rPr lang="en-US" sz="1600" b="1" dirty="0" smtClean="0"/>
              <a:t>Steve Davis.</a:t>
            </a:r>
            <a:endParaRPr lang="en-US" sz="1600" b="1" i="1" dirty="0" smtClean="0"/>
          </a:p>
          <a:p>
            <a:r>
              <a:rPr lang="en-US" sz="1600" i="1" dirty="0" smtClean="0"/>
              <a:t>Source</a:t>
            </a:r>
            <a:r>
              <a:rPr lang="en-US" sz="1600" dirty="0" smtClean="0"/>
              <a:t>: Davis and Socolow, </a:t>
            </a:r>
            <a:r>
              <a:rPr lang="en-US" sz="1600" i="1" dirty="0" err="1" smtClean="0"/>
              <a:t>Env</a:t>
            </a:r>
            <a:r>
              <a:rPr lang="en-US" sz="1600" i="1" dirty="0" smtClean="0"/>
              <a:t>. Research Letters</a:t>
            </a:r>
            <a:r>
              <a:rPr lang="en-US" sz="1600" dirty="0" smtClean="0"/>
              <a:t>, 2014</a:t>
            </a:r>
            <a:endParaRPr lang="en-US" sz="1600" dirty="0"/>
          </a:p>
        </p:txBody>
      </p:sp>
      <p:grpSp>
        <p:nvGrpSpPr>
          <p:cNvPr id="9" name="Group 8"/>
          <p:cNvGrpSpPr/>
          <p:nvPr/>
        </p:nvGrpSpPr>
        <p:grpSpPr>
          <a:xfrm>
            <a:off x="3810000" y="1295400"/>
            <a:ext cx="4421925" cy="4495800"/>
            <a:chOff x="3810000" y="1295400"/>
            <a:chExt cx="4421925" cy="449580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295400"/>
              <a:ext cx="442192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239000" y="3791528"/>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572000" y="4572000"/>
            <a:ext cx="2483116" cy="369332"/>
          </a:xfrm>
          <a:prstGeom prst="rect">
            <a:avLst/>
          </a:prstGeom>
          <a:noFill/>
          <a:ln>
            <a:solidFill>
              <a:srgbClr val="FF0000"/>
            </a:solidFill>
          </a:ln>
        </p:spPr>
        <p:txBody>
          <a:bodyPr wrap="none" rtlCol="0">
            <a:spAutoFit/>
          </a:bodyPr>
          <a:lstStyle/>
          <a:p>
            <a:r>
              <a:rPr lang="en-US" b="1" dirty="0" smtClean="0">
                <a:solidFill>
                  <a:srgbClr val="FF0000"/>
                </a:solidFill>
              </a:rPr>
              <a:t>Remaining commitment</a:t>
            </a:r>
            <a:endParaRPr lang="en-US" b="1" dirty="0">
              <a:solidFill>
                <a:srgbClr val="FF0000"/>
              </a:solidFill>
            </a:endParaRPr>
          </a:p>
        </p:txBody>
      </p:sp>
      <p:cxnSp>
        <p:nvCxnSpPr>
          <p:cNvPr id="12" name="Straight Arrow Connector 11"/>
          <p:cNvCxnSpPr/>
          <p:nvPr/>
        </p:nvCxnSpPr>
        <p:spPr>
          <a:xfrm flipV="1">
            <a:off x="6571672" y="4047836"/>
            <a:ext cx="710578"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929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26169" cy="777240"/>
          </a:xfrm>
        </p:spPr>
        <p:txBody>
          <a:bodyPr>
            <a:noAutofit/>
          </a:bodyPr>
          <a:lstStyle/>
          <a:p>
            <a:r>
              <a:rPr lang="en-US" sz="4000" dirty="0" smtClean="0">
                <a:latin typeface="+mn-lt"/>
                <a:ea typeface="+mn-ea"/>
                <a:cs typeface="+mn-cs"/>
              </a:rPr>
              <a:t>Remaining emissions, year by year</a:t>
            </a:r>
            <a:endParaRPr lang="en-US" sz="4000" dirty="0">
              <a:ea typeface="+mn-ea"/>
              <a:cs typeface="+mn-cs"/>
            </a:endParaRPr>
          </a:p>
        </p:txBody>
      </p:sp>
      <p:sp>
        <p:nvSpPr>
          <p:cNvPr id="15" name="TextBox 14"/>
          <p:cNvSpPr txBox="1"/>
          <p:nvPr/>
        </p:nvSpPr>
        <p:spPr>
          <a:xfrm>
            <a:off x="1752600" y="6443246"/>
            <a:ext cx="7086600" cy="338554"/>
          </a:xfrm>
          <a:prstGeom prst="rect">
            <a:avLst/>
          </a:prstGeom>
          <a:noFill/>
        </p:spPr>
        <p:txBody>
          <a:bodyPr wrap="square" rtlCol="0">
            <a:spAutoFit/>
          </a:bodyPr>
          <a:lstStyle/>
          <a:p>
            <a:r>
              <a:rPr lang="en-US" sz="1600" b="1" i="1" dirty="0"/>
              <a:t>Collaborator: </a:t>
            </a:r>
            <a:r>
              <a:rPr lang="en-US" sz="1600" b="1" dirty="0"/>
              <a:t>Steve </a:t>
            </a:r>
            <a:r>
              <a:rPr lang="en-US" sz="1600" b="1" dirty="0" smtClean="0"/>
              <a:t>Davis.</a:t>
            </a:r>
            <a:r>
              <a:rPr lang="en-US" sz="1600" b="1" i="1" dirty="0" smtClean="0"/>
              <a:t> </a:t>
            </a:r>
            <a:r>
              <a:rPr lang="en-US" sz="1600" i="1" dirty="0" smtClean="0">
                <a:solidFill>
                  <a:prstClr val="black"/>
                </a:solidFill>
              </a:rPr>
              <a:t>Source</a:t>
            </a:r>
            <a:r>
              <a:rPr lang="en-US" sz="1600" dirty="0" smtClean="0">
                <a:solidFill>
                  <a:prstClr val="black"/>
                </a:solidFill>
              </a:rPr>
              <a:t>: Davis and Socolow, </a:t>
            </a:r>
            <a:r>
              <a:rPr lang="en-US" sz="1600" i="1" dirty="0" err="1" smtClean="0">
                <a:solidFill>
                  <a:prstClr val="black"/>
                </a:solidFill>
              </a:rPr>
              <a:t>Env</a:t>
            </a:r>
            <a:r>
              <a:rPr lang="en-US" sz="1600" i="1" dirty="0" smtClean="0">
                <a:solidFill>
                  <a:prstClr val="black"/>
                </a:solidFill>
              </a:rPr>
              <a:t>. Research Letters</a:t>
            </a:r>
            <a:r>
              <a:rPr lang="en-US" sz="1600" dirty="0" smtClean="0">
                <a:solidFill>
                  <a:prstClr val="black"/>
                </a:solidFill>
              </a:rPr>
              <a:t>, 2014</a:t>
            </a:r>
            <a:endParaRPr lang="en-US" sz="1600" dirty="0">
              <a:solidFill>
                <a:prstClr val="black"/>
              </a:solidFill>
            </a:endParaRPr>
          </a:p>
        </p:txBody>
      </p:sp>
      <p:sp>
        <p:nvSpPr>
          <p:cNvPr id="7" name="TextBox 6"/>
          <p:cNvSpPr txBox="1"/>
          <p:nvPr/>
        </p:nvSpPr>
        <p:spPr>
          <a:xfrm>
            <a:off x="457200" y="4114800"/>
            <a:ext cx="8229600" cy="830997"/>
          </a:xfrm>
          <a:prstGeom prst="rect">
            <a:avLst/>
          </a:prstGeom>
          <a:noFill/>
        </p:spPr>
        <p:txBody>
          <a:bodyPr wrap="square" rtlCol="0">
            <a:spAutoFit/>
          </a:bodyPr>
          <a:lstStyle/>
          <a:p>
            <a:r>
              <a:rPr lang="en-US" sz="2400" dirty="0">
                <a:solidFill>
                  <a:prstClr val="black"/>
                </a:solidFill>
              </a:rPr>
              <a:t>Global  remaining “committed emissions” from </a:t>
            </a:r>
            <a:r>
              <a:rPr lang="en-US" sz="2400" dirty="0" smtClean="0">
                <a:solidFill>
                  <a:prstClr val="black"/>
                </a:solidFill>
              </a:rPr>
              <a:t>then-operating </a:t>
            </a:r>
            <a:r>
              <a:rPr lang="en-US" sz="2400" dirty="0">
                <a:solidFill>
                  <a:prstClr val="black"/>
                </a:solidFill>
              </a:rPr>
              <a:t>power plants, </a:t>
            </a:r>
            <a:r>
              <a:rPr lang="en-GB" sz="2400" dirty="0">
                <a:solidFill>
                  <a:prstClr val="black"/>
                </a:solidFill>
              </a:rPr>
              <a:t>1950 – 2012</a:t>
            </a:r>
            <a:r>
              <a:rPr lang="en-GB" sz="2400" dirty="0" smtClean="0">
                <a:solidFill>
                  <a:prstClr val="black"/>
                </a:solidFill>
              </a:rPr>
              <a:t>. (Assumes a 40-year lifetime.)</a:t>
            </a:r>
          </a:p>
        </p:txBody>
      </p:sp>
      <p:sp>
        <p:nvSpPr>
          <p:cNvPr id="16" name="TextBox 15"/>
          <p:cNvSpPr txBox="1"/>
          <p:nvPr/>
        </p:nvSpPr>
        <p:spPr>
          <a:xfrm>
            <a:off x="1799355" y="3516086"/>
            <a:ext cx="824103" cy="369332"/>
          </a:xfrm>
          <a:prstGeom prst="rect">
            <a:avLst/>
          </a:prstGeom>
          <a:noFill/>
        </p:spPr>
        <p:txBody>
          <a:bodyPr wrap="square" rtlCol="0">
            <a:spAutoFit/>
          </a:bodyPr>
          <a:lstStyle/>
          <a:p>
            <a:r>
              <a:rPr lang="en-US" dirty="0" smtClean="0">
                <a:solidFill>
                  <a:schemeClr val="bg1"/>
                </a:solidFill>
              </a:rPr>
              <a:t>CHINA</a:t>
            </a:r>
            <a:endParaRPr lang="en-US" dirty="0">
              <a:solidFill>
                <a:schemeClr val="bg1"/>
              </a:solidFill>
            </a:endParaRPr>
          </a:p>
        </p:txBody>
      </p:sp>
      <p:sp>
        <p:nvSpPr>
          <p:cNvPr id="8" name="TextBox 7"/>
          <p:cNvSpPr txBox="1"/>
          <p:nvPr/>
        </p:nvSpPr>
        <p:spPr>
          <a:xfrm>
            <a:off x="533400" y="5029200"/>
            <a:ext cx="7772400" cy="1200329"/>
          </a:xfrm>
          <a:prstGeom prst="rect">
            <a:avLst/>
          </a:prstGeom>
          <a:noFill/>
          <a:ln>
            <a:solidFill>
              <a:schemeClr val="tx1"/>
            </a:solidFill>
          </a:ln>
        </p:spPr>
        <p:txBody>
          <a:bodyPr wrap="square" rtlCol="0">
            <a:spAutoFit/>
          </a:bodyPr>
          <a:lstStyle/>
          <a:p>
            <a:r>
              <a:rPr lang="en-GB" sz="2400" dirty="0" smtClean="0">
                <a:solidFill>
                  <a:prstClr val="black"/>
                </a:solidFill>
              </a:rPr>
              <a:t>A </a:t>
            </a:r>
            <a:r>
              <a:rPr lang="en-GB" sz="2400" i="1" dirty="0" smtClean="0">
                <a:solidFill>
                  <a:prstClr val="black"/>
                </a:solidFill>
              </a:rPr>
              <a:t>preliminary </a:t>
            </a:r>
            <a:r>
              <a:rPr lang="en-GB" sz="2400" dirty="0" smtClean="0">
                <a:solidFill>
                  <a:prstClr val="black"/>
                </a:solidFill>
              </a:rPr>
              <a:t>analysis </a:t>
            </a:r>
            <a:r>
              <a:rPr lang="en-GB" sz="2400" dirty="0">
                <a:solidFill>
                  <a:prstClr val="black"/>
                </a:solidFill>
              </a:rPr>
              <a:t>updated </a:t>
            </a:r>
            <a:r>
              <a:rPr lang="en-GB" sz="2400" dirty="0" smtClean="0">
                <a:solidFill>
                  <a:prstClr val="black"/>
                </a:solidFill>
              </a:rPr>
              <a:t>by four years (to 2016) shows 355 GtCO</a:t>
            </a:r>
            <a:r>
              <a:rPr lang="en-GB" sz="2400" baseline="-25000" dirty="0" smtClean="0">
                <a:solidFill>
                  <a:prstClr val="black"/>
                </a:solidFill>
              </a:rPr>
              <a:t>2</a:t>
            </a:r>
            <a:r>
              <a:rPr lang="en-GB" sz="2400" dirty="0" smtClean="0">
                <a:solidFill>
                  <a:prstClr val="black"/>
                </a:solidFill>
              </a:rPr>
              <a:t> </a:t>
            </a:r>
            <a:r>
              <a:rPr lang="en-US" sz="2400" dirty="0" smtClean="0"/>
              <a:t>of remaining commitments, thus a continued 4%/year growth (Dan Tong, unpublished). </a:t>
            </a:r>
            <a:endParaRPr lang="en-US" sz="2400" dirty="0"/>
          </a:p>
        </p:txBody>
      </p:sp>
      <p:grpSp>
        <p:nvGrpSpPr>
          <p:cNvPr id="20" name="Group 19"/>
          <p:cNvGrpSpPr/>
          <p:nvPr/>
        </p:nvGrpSpPr>
        <p:grpSpPr>
          <a:xfrm>
            <a:off x="2009394" y="990600"/>
            <a:ext cx="4848606" cy="3128665"/>
            <a:chOff x="2009394" y="990600"/>
            <a:chExt cx="4848606" cy="3128665"/>
          </a:xfrm>
        </p:grpSpPr>
        <p:grpSp>
          <p:nvGrpSpPr>
            <p:cNvPr id="19" name="Group 18"/>
            <p:cNvGrpSpPr/>
            <p:nvPr/>
          </p:nvGrpSpPr>
          <p:grpSpPr>
            <a:xfrm>
              <a:off x="2009394" y="990600"/>
              <a:ext cx="4848606" cy="3128665"/>
              <a:chOff x="2009394" y="990600"/>
              <a:chExt cx="4848606" cy="3128665"/>
            </a:xfrm>
          </p:grpSpPr>
          <p:grpSp>
            <p:nvGrpSpPr>
              <p:cNvPr id="17" name="Group 16"/>
              <p:cNvGrpSpPr/>
              <p:nvPr/>
            </p:nvGrpSpPr>
            <p:grpSpPr>
              <a:xfrm>
                <a:off x="2009394" y="990600"/>
                <a:ext cx="4848606" cy="3128665"/>
                <a:chOff x="2286000" y="990600"/>
                <a:chExt cx="4848606" cy="3128665"/>
              </a:xfrm>
            </p:grpSpPr>
            <p:grpSp>
              <p:nvGrpSpPr>
                <p:cNvPr id="14" name="Group 13"/>
                <p:cNvGrpSpPr/>
                <p:nvPr/>
              </p:nvGrpSpPr>
              <p:grpSpPr>
                <a:xfrm>
                  <a:off x="2286000" y="990600"/>
                  <a:ext cx="4848606" cy="3128665"/>
                  <a:chOff x="152400" y="1219200"/>
                  <a:chExt cx="4800600" cy="3128665"/>
                </a:xfrm>
              </p:grpSpPr>
              <p:grpSp>
                <p:nvGrpSpPr>
                  <p:cNvPr id="11" name="Group 10"/>
                  <p:cNvGrpSpPr/>
                  <p:nvPr/>
                </p:nvGrpSpPr>
                <p:grpSpPr>
                  <a:xfrm>
                    <a:off x="152400" y="1219200"/>
                    <a:ext cx="4800600" cy="2971800"/>
                    <a:chOff x="152400" y="1219200"/>
                    <a:chExt cx="4800600" cy="2971800"/>
                  </a:xfrm>
                </p:grpSpPr>
                <p:pic>
                  <p:nvPicPr>
                    <p:cNvPr id="3" name="Picture 2"/>
                    <p:cNvPicPr/>
                    <p:nvPr/>
                  </p:nvPicPr>
                  <p:blipFill>
                    <a:blip r:embed="rId3" cstate="email">
                      <a:extLst>
                        <a:ext uri="{28A0092B-C50C-407E-A947-70E740481C1C}">
                          <a14:useLocalDpi xmlns:a14="http://schemas.microsoft.com/office/drawing/2010/main"/>
                        </a:ext>
                      </a:extLst>
                    </a:blip>
                    <a:stretch>
                      <a:fillRect/>
                    </a:stretch>
                  </p:blipFill>
                  <p:spPr>
                    <a:xfrm>
                      <a:off x="152400" y="1676401"/>
                      <a:ext cx="4800600" cy="2514599"/>
                    </a:xfrm>
                    <a:prstGeom prst="rect">
                      <a:avLst/>
                    </a:prstGeom>
                  </p:spPr>
                </p:pic>
                <p:sp>
                  <p:nvSpPr>
                    <p:cNvPr id="6" name="Oval 5"/>
                    <p:cNvSpPr/>
                    <p:nvPr/>
                  </p:nvSpPr>
                  <p:spPr>
                    <a:xfrm>
                      <a:off x="394855" y="1905002"/>
                      <a:ext cx="304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547255" y="1219200"/>
                      <a:ext cx="2215762" cy="461665"/>
                    </a:xfrm>
                    <a:prstGeom prst="rect">
                      <a:avLst/>
                    </a:prstGeom>
                    <a:noFill/>
                    <a:ln>
                      <a:solidFill>
                        <a:srgbClr val="FF0000"/>
                      </a:solidFill>
                    </a:ln>
                  </p:spPr>
                  <p:txBody>
                    <a:bodyPr wrap="none" rtlCol="0">
                      <a:spAutoFit/>
                    </a:bodyPr>
                    <a:lstStyle/>
                    <a:p>
                      <a:r>
                        <a:rPr lang="en-US" sz="2400" dirty="0" smtClean="0">
                          <a:solidFill>
                            <a:srgbClr val="FF0000"/>
                          </a:solidFill>
                        </a:rPr>
                        <a:t>Total: 300 GtCO</a:t>
                      </a:r>
                      <a:r>
                        <a:rPr lang="en-US" sz="2400" baseline="-25000" dirty="0" smtClean="0">
                          <a:solidFill>
                            <a:srgbClr val="FF0000"/>
                          </a:solidFill>
                        </a:rPr>
                        <a:t>2</a:t>
                      </a:r>
                      <a:endParaRPr lang="en-US" sz="2400" baseline="-25000" dirty="0">
                        <a:solidFill>
                          <a:srgbClr val="FF0000"/>
                        </a:solidFill>
                      </a:endParaRPr>
                    </a:p>
                  </p:txBody>
                </p:sp>
                <p:cxnSp>
                  <p:nvCxnSpPr>
                    <p:cNvPr id="9" name="Straight Arrow Connector 8"/>
                    <p:cNvCxnSpPr/>
                    <p:nvPr/>
                  </p:nvCxnSpPr>
                  <p:spPr>
                    <a:xfrm flipH="1">
                      <a:off x="609600" y="1676401"/>
                      <a:ext cx="290946" cy="2286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012769" y="3886200"/>
                    <a:ext cx="806631" cy="461665"/>
                  </a:xfrm>
                  <a:prstGeom prst="rect">
                    <a:avLst/>
                  </a:prstGeom>
                  <a:noFill/>
                  <a:ln>
                    <a:solidFill>
                      <a:srgbClr val="FF0000"/>
                    </a:solidFill>
                  </a:ln>
                </p:spPr>
                <p:txBody>
                  <a:bodyPr wrap="none" rtlCol="0">
                    <a:spAutoFit/>
                  </a:bodyPr>
                  <a:lstStyle/>
                  <a:p>
                    <a:r>
                      <a:rPr lang="en-US" sz="2400" dirty="0" smtClean="0">
                        <a:solidFill>
                          <a:srgbClr val="FF0000"/>
                        </a:solidFill>
                      </a:rPr>
                      <a:t>2012</a:t>
                    </a:r>
                    <a:endParaRPr lang="en-US" sz="2400" baseline="-25000" dirty="0">
                      <a:solidFill>
                        <a:srgbClr val="FF0000"/>
                      </a:solidFill>
                    </a:endParaRPr>
                  </a:p>
                </p:txBody>
              </p:sp>
              <p:sp>
                <p:nvSpPr>
                  <p:cNvPr id="13" name="TextBox 12"/>
                  <p:cNvSpPr txBox="1"/>
                  <p:nvPr/>
                </p:nvSpPr>
                <p:spPr>
                  <a:xfrm>
                    <a:off x="228600" y="3886200"/>
                    <a:ext cx="806631" cy="461665"/>
                  </a:xfrm>
                  <a:prstGeom prst="rect">
                    <a:avLst/>
                  </a:prstGeom>
                  <a:noFill/>
                  <a:ln>
                    <a:solidFill>
                      <a:srgbClr val="FF0000"/>
                    </a:solidFill>
                  </a:ln>
                </p:spPr>
                <p:txBody>
                  <a:bodyPr wrap="none" rtlCol="0">
                    <a:spAutoFit/>
                  </a:bodyPr>
                  <a:lstStyle/>
                  <a:p>
                    <a:r>
                      <a:rPr lang="en-US" sz="2400" dirty="0" smtClean="0">
                        <a:solidFill>
                          <a:srgbClr val="FF0000"/>
                        </a:solidFill>
                      </a:rPr>
                      <a:t>1950</a:t>
                    </a:r>
                    <a:endParaRPr lang="en-US" sz="2400" baseline="-25000" dirty="0">
                      <a:solidFill>
                        <a:srgbClr val="FF0000"/>
                      </a:solidFill>
                    </a:endParaRPr>
                  </a:p>
                </p:txBody>
              </p:sp>
            </p:grpSp>
            <p:sp>
              <p:nvSpPr>
                <p:cNvPr id="10" name="TextBox 9"/>
                <p:cNvSpPr txBox="1"/>
                <p:nvPr/>
              </p:nvSpPr>
              <p:spPr>
                <a:xfrm>
                  <a:off x="6172200" y="3200400"/>
                  <a:ext cx="685800" cy="381000"/>
                </a:xfrm>
                <a:prstGeom prst="rect">
                  <a:avLst/>
                </a:prstGeom>
                <a:noFill/>
              </p:spPr>
              <p:txBody>
                <a:bodyPr wrap="square" rtlCol="0">
                  <a:spAutoFit/>
                </a:bodyPr>
                <a:lstStyle/>
                <a:p>
                  <a:r>
                    <a:rPr lang="en-US" dirty="0" smtClean="0">
                      <a:solidFill>
                        <a:schemeClr val="bg1"/>
                      </a:solidFill>
                    </a:rPr>
                    <a:t>COAL</a:t>
                  </a:r>
                  <a:endParaRPr lang="en-US" dirty="0">
                    <a:solidFill>
                      <a:schemeClr val="bg1"/>
                    </a:solidFill>
                  </a:endParaRPr>
                </a:p>
              </p:txBody>
            </p:sp>
          </p:grpSp>
          <p:sp>
            <p:nvSpPr>
              <p:cNvPr id="18" name="TextBox 17"/>
              <p:cNvSpPr txBox="1"/>
              <p:nvPr/>
            </p:nvSpPr>
            <p:spPr>
              <a:xfrm>
                <a:off x="3603172" y="3352800"/>
                <a:ext cx="830525" cy="369332"/>
              </a:xfrm>
              <a:prstGeom prst="rect">
                <a:avLst/>
              </a:prstGeom>
              <a:noFill/>
            </p:spPr>
            <p:txBody>
              <a:bodyPr wrap="square" rtlCol="0">
                <a:spAutoFit/>
              </a:bodyPr>
              <a:lstStyle/>
              <a:p>
                <a:r>
                  <a:rPr lang="en-US" dirty="0" smtClean="0">
                    <a:solidFill>
                      <a:schemeClr val="bg1"/>
                    </a:solidFill>
                  </a:rPr>
                  <a:t>CHINA</a:t>
                </a:r>
                <a:endParaRPr lang="en-US" dirty="0">
                  <a:solidFill>
                    <a:schemeClr val="bg1"/>
                  </a:solidFill>
                </a:endParaRPr>
              </a:p>
            </p:txBody>
          </p:sp>
        </p:grpSp>
        <p:sp>
          <p:nvSpPr>
            <p:cNvPr id="4" name="TextBox 3"/>
            <p:cNvSpPr txBox="1"/>
            <p:nvPr/>
          </p:nvSpPr>
          <p:spPr>
            <a:xfrm>
              <a:off x="3167742" y="3298372"/>
              <a:ext cx="609600" cy="369332"/>
            </a:xfrm>
            <a:prstGeom prst="rect">
              <a:avLst/>
            </a:prstGeom>
            <a:noFill/>
          </p:spPr>
          <p:txBody>
            <a:bodyPr wrap="square" rtlCol="0">
              <a:spAutoFit/>
            </a:bodyPr>
            <a:lstStyle/>
            <a:p>
              <a:r>
                <a:rPr lang="en-US" dirty="0" smtClean="0"/>
                <a:t>U.S.</a:t>
              </a:r>
              <a:endParaRPr lang="en-US" dirty="0"/>
            </a:p>
          </p:txBody>
        </p:sp>
      </p:grpSp>
    </p:spTree>
    <p:extLst>
      <p:ext uri="{BB962C8B-B14F-4D97-AF65-F5344CB8AC3E}">
        <p14:creationId xmlns:p14="http://schemas.microsoft.com/office/powerpoint/2010/main" val="2684586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8991600" cy="990600"/>
          </a:xfrm>
        </p:spPr>
        <p:txBody>
          <a:bodyPr>
            <a:noAutofit/>
          </a:bodyPr>
          <a:lstStyle/>
          <a:p>
            <a:r>
              <a:rPr lang="en-US" sz="4000" dirty="0" smtClean="0"/>
              <a:t>Committed emissions from new buildings</a:t>
            </a:r>
            <a:endParaRPr lang="en-US" sz="4000" dirty="0"/>
          </a:p>
        </p:txBody>
      </p:sp>
      <p:grpSp>
        <p:nvGrpSpPr>
          <p:cNvPr id="18" name="Group 17"/>
          <p:cNvGrpSpPr/>
          <p:nvPr/>
        </p:nvGrpSpPr>
        <p:grpSpPr>
          <a:xfrm>
            <a:off x="1600201" y="1219200"/>
            <a:ext cx="5867399" cy="3810000"/>
            <a:chOff x="447040" y="3819715"/>
            <a:chExt cx="3972560" cy="2744931"/>
          </a:xfrm>
        </p:grpSpPr>
        <p:pic>
          <p:nvPicPr>
            <p:cNvPr id="10" name="Picture 2" descr="https://static01.nyt.com/images/2016/10/20/arts/00yanjiao02/00yanjiao02-master6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76" y="3819715"/>
              <a:ext cx="3697373" cy="24649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47040" y="6322074"/>
              <a:ext cx="3972560" cy="242572"/>
            </a:xfrm>
            <a:prstGeom prst="rect">
              <a:avLst/>
            </a:prstGeom>
            <a:noFill/>
          </p:spPr>
          <p:txBody>
            <a:bodyPr wrap="square" rtlCol="0">
              <a:spAutoFit/>
            </a:bodyPr>
            <a:lstStyle/>
            <a:p>
              <a:r>
                <a:rPr lang="en-US" dirty="0" smtClean="0"/>
                <a:t>Shown: </a:t>
              </a:r>
              <a:r>
                <a:rPr lang="en-US" dirty="0" err="1" smtClean="0"/>
                <a:t>Yanjiao</a:t>
              </a:r>
              <a:r>
                <a:rPr lang="en-US" dirty="0" smtClean="0"/>
                <a:t>, China</a:t>
              </a:r>
              <a:endParaRPr lang="en-US" dirty="0"/>
            </a:p>
          </p:txBody>
        </p:sp>
      </p:grpSp>
      <p:sp>
        <p:nvSpPr>
          <p:cNvPr id="2" name="TextBox 1"/>
          <p:cNvSpPr txBox="1"/>
          <p:nvPr/>
        </p:nvSpPr>
        <p:spPr>
          <a:xfrm>
            <a:off x="609600" y="5105400"/>
            <a:ext cx="7924800" cy="830997"/>
          </a:xfrm>
          <a:prstGeom prst="rect">
            <a:avLst/>
          </a:prstGeom>
          <a:noFill/>
          <a:ln>
            <a:noFill/>
          </a:ln>
        </p:spPr>
        <p:txBody>
          <a:bodyPr wrap="square" rtlCol="0">
            <a:spAutoFit/>
          </a:bodyPr>
          <a:lstStyle/>
          <a:p>
            <a:r>
              <a:rPr lang="en-US" sz="2400" dirty="0"/>
              <a:t>Most power-plant electrons go to </a:t>
            </a:r>
            <a:r>
              <a:rPr lang="en-US" sz="2400" dirty="0" smtClean="0"/>
              <a:t>buildings. Less demand for heating, cooling, and appliances – fewer power plants.</a:t>
            </a:r>
            <a:endParaRPr lang="en-US" sz="2400" dirty="0"/>
          </a:p>
        </p:txBody>
      </p:sp>
      <p:sp>
        <p:nvSpPr>
          <p:cNvPr id="7" name="Rectangle 6"/>
          <p:cNvSpPr/>
          <p:nvPr/>
        </p:nvSpPr>
        <p:spPr>
          <a:xfrm>
            <a:off x="228600" y="6167735"/>
            <a:ext cx="8686800" cy="461665"/>
          </a:xfrm>
          <a:prstGeom prst="rect">
            <a:avLst/>
          </a:prstGeom>
          <a:solidFill>
            <a:schemeClr val="bg1"/>
          </a:solidFill>
          <a:ln>
            <a:solidFill>
              <a:srgbClr val="00B050"/>
            </a:solidFill>
          </a:ln>
        </p:spPr>
        <p:txBody>
          <a:bodyPr wrap="square">
            <a:spAutoFit/>
          </a:bodyPr>
          <a:lstStyle/>
          <a:p>
            <a:r>
              <a:rPr lang="en-US" sz="2400" b="1" dirty="0" smtClean="0">
                <a:solidFill>
                  <a:srgbClr val="FF0000"/>
                </a:solidFill>
              </a:rPr>
              <a:t>*</a:t>
            </a:r>
            <a:r>
              <a:rPr lang="en-US" sz="2400" b="1" dirty="0" smtClean="0">
                <a:solidFill>
                  <a:srgbClr val="00B050"/>
                </a:solidFill>
              </a:rPr>
              <a:t>4. “Committed </a:t>
            </a:r>
            <a:r>
              <a:rPr lang="en-US" sz="2400" b="1" dirty="0">
                <a:solidFill>
                  <a:srgbClr val="00B050"/>
                </a:solidFill>
              </a:rPr>
              <a:t>emissions” </a:t>
            </a:r>
            <a:r>
              <a:rPr lang="en-US" sz="2400" b="1" dirty="0" smtClean="0">
                <a:solidFill>
                  <a:srgbClr val="00B050"/>
                </a:solidFill>
              </a:rPr>
              <a:t>prioritizes low-carbon </a:t>
            </a:r>
            <a:r>
              <a:rPr lang="en-US" sz="2400" b="1" dirty="0">
                <a:solidFill>
                  <a:srgbClr val="00B050"/>
                </a:solidFill>
              </a:rPr>
              <a:t>industrialization</a:t>
            </a:r>
            <a:r>
              <a:rPr lang="en-US" sz="2400" b="1" dirty="0" smtClean="0">
                <a:solidFill>
                  <a:srgbClr val="00B050"/>
                </a:solidFill>
              </a:rPr>
              <a:t>.</a:t>
            </a:r>
            <a:endParaRPr lang="en-US" sz="2400" b="1" dirty="0">
              <a:solidFill>
                <a:srgbClr val="00B050"/>
              </a:solidFill>
            </a:endParaRPr>
          </a:p>
        </p:txBody>
      </p:sp>
    </p:spTree>
    <p:extLst>
      <p:ext uri="{BB962C8B-B14F-4D97-AF65-F5344CB8AC3E}">
        <p14:creationId xmlns:p14="http://schemas.microsoft.com/office/powerpoint/2010/main" val="1293310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Leapfrogging</a:t>
            </a:r>
            <a:endParaRPr lang="en-US" sz="4000" dirty="0"/>
          </a:p>
        </p:txBody>
      </p:sp>
      <p:pic>
        <p:nvPicPr>
          <p:cNvPr id="2050" name="Picture 2" descr="http://freshbaby.com/images/articles/leap-frog.jpg?3E6C5AC7A50EA4DC622E75A4CB6CD2B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19200"/>
            <a:ext cx="2671534" cy="28988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4343400"/>
            <a:ext cx="8763000" cy="1569660"/>
          </a:xfrm>
          <a:prstGeom prst="rect">
            <a:avLst/>
          </a:prstGeom>
          <a:noFill/>
        </p:spPr>
        <p:txBody>
          <a:bodyPr wrap="square" rtlCol="0">
            <a:spAutoFit/>
          </a:bodyPr>
          <a:lstStyle/>
          <a:p>
            <a:r>
              <a:rPr lang="en-US" sz="2400" dirty="0" smtClean="0"/>
              <a:t>Developing </a:t>
            </a:r>
            <a:r>
              <a:rPr lang="en-US" sz="2400" dirty="0"/>
              <a:t>countries </a:t>
            </a:r>
            <a:r>
              <a:rPr lang="en-US" sz="2400" dirty="0" smtClean="0"/>
              <a:t>used to be unwilling to do something </a:t>
            </a:r>
            <a:r>
              <a:rPr lang="en-US" sz="2400" dirty="0"/>
              <a:t>before it was proven in the industrialized countries. They didn’t want to be guinea </a:t>
            </a:r>
            <a:r>
              <a:rPr lang="en-US" sz="2400" dirty="0" smtClean="0"/>
              <a:t>pigs. This is changing. For example, China is leapfrogging over the rest of the world with high-voltage transmission.</a:t>
            </a:r>
          </a:p>
        </p:txBody>
      </p:sp>
      <p:sp>
        <p:nvSpPr>
          <p:cNvPr id="3" name="TextBox 2"/>
          <p:cNvSpPr txBox="1"/>
          <p:nvPr/>
        </p:nvSpPr>
        <p:spPr>
          <a:xfrm>
            <a:off x="228600" y="6019800"/>
            <a:ext cx="8686800" cy="461665"/>
          </a:xfrm>
          <a:prstGeom prst="rect">
            <a:avLst/>
          </a:prstGeom>
          <a:noFill/>
          <a:ln>
            <a:solidFill>
              <a:srgbClr val="00B050"/>
            </a:solidFill>
          </a:ln>
        </p:spPr>
        <p:txBody>
          <a:bodyPr wrap="square" rtlCol="0">
            <a:spAutoFit/>
          </a:bodyPr>
          <a:lstStyle/>
          <a:p>
            <a:r>
              <a:rPr lang="en-US" altLang="en-US" sz="2400" b="1" dirty="0">
                <a:solidFill>
                  <a:srgbClr val="00B050"/>
                </a:solidFill>
              </a:rPr>
              <a:t>5</a:t>
            </a:r>
            <a:r>
              <a:rPr lang="en-US" altLang="en-US" sz="2400" b="1" dirty="0" smtClean="0">
                <a:solidFill>
                  <a:srgbClr val="00B050"/>
                </a:solidFill>
              </a:rPr>
              <a:t>. The </a:t>
            </a:r>
            <a:r>
              <a:rPr lang="en-US" altLang="en-US" sz="2400" b="1" dirty="0">
                <a:solidFill>
                  <a:srgbClr val="00B050"/>
                </a:solidFill>
              </a:rPr>
              <a:t>developing world will decide what kind of planet we live on</a:t>
            </a:r>
            <a:r>
              <a:rPr lang="en-US" altLang="en-US" sz="2400" b="1" dirty="0" smtClean="0">
                <a:solidFill>
                  <a:srgbClr val="00B050"/>
                </a:solidFill>
              </a:rPr>
              <a:t>.</a:t>
            </a:r>
            <a:endParaRPr lang="en-US" sz="2400" b="1" dirty="0">
              <a:solidFill>
                <a:srgbClr val="00B050"/>
              </a:solidFill>
            </a:endParaRPr>
          </a:p>
        </p:txBody>
      </p:sp>
    </p:spTree>
    <p:extLst>
      <p:ext uri="{BB962C8B-B14F-4D97-AF65-F5344CB8AC3E}">
        <p14:creationId xmlns:p14="http://schemas.microsoft.com/office/powerpoint/2010/main" val="1258963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76200"/>
            <a:ext cx="8839200" cy="808038"/>
          </a:xfrm>
        </p:spPr>
        <p:txBody>
          <a:bodyPr>
            <a:normAutofit/>
          </a:bodyPr>
          <a:lstStyle/>
          <a:p>
            <a:pPr eaLnBrk="1" hangingPunct="1"/>
            <a:r>
              <a:rPr lang="en-US" altLang="en-US" dirty="0" smtClean="0"/>
              <a:t>One billion high emitters</a:t>
            </a:r>
          </a:p>
        </p:txBody>
      </p:sp>
      <p:pic>
        <p:nvPicPr>
          <p:cNvPr id="27651" name="Picture 3" descr="CS&amp;P Ch-Soc-Tavoni Fig 1 Three emitter classes 11-0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143000"/>
            <a:ext cx="8229600" cy="3189288"/>
          </a:xfrm>
        </p:spPr>
      </p:pic>
      <p:sp>
        <p:nvSpPr>
          <p:cNvPr id="27653" name="Text Box 5"/>
          <p:cNvSpPr txBox="1">
            <a:spLocks noChangeArrowheads="1"/>
          </p:cNvSpPr>
          <p:nvPr/>
        </p:nvSpPr>
        <p:spPr bwMode="auto">
          <a:xfrm>
            <a:off x="4419600" y="6248400"/>
            <a:ext cx="4572000"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ea typeface="MS PGothic" pitchFamily="34" charset="-128"/>
              </a:defRPr>
            </a:lvl1pPr>
            <a:lvl2pPr marL="742950" indent="-285750" eaLnBrk="0" hangingPunct="0">
              <a:spcBef>
                <a:spcPct val="20000"/>
              </a:spcBef>
              <a:buChar char="–"/>
              <a:defRPr sz="2800">
                <a:solidFill>
                  <a:schemeClr val="tx1"/>
                </a:solidFill>
                <a:latin typeface="Arial" pitchFamily="34" charset="0"/>
                <a:ea typeface="MS PGothic" pitchFamily="34" charset="-128"/>
              </a:defRPr>
            </a:lvl2pPr>
            <a:lvl3pPr marL="1143000" indent="-228600" eaLnBrk="0" hangingPunct="0">
              <a:spcBef>
                <a:spcPct val="20000"/>
              </a:spcBef>
              <a:buChar char="•"/>
              <a:defRPr sz="2400">
                <a:solidFill>
                  <a:schemeClr val="tx1"/>
                </a:solidFill>
                <a:latin typeface="Arial" pitchFamily="34" charset="0"/>
                <a:ea typeface="MS PGothic" pitchFamily="34" charset="-128"/>
              </a:defRPr>
            </a:lvl3pPr>
            <a:lvl4pPr marL="1600200" indent="-228600" eaLnBrk="0" hangingPunct="0">
              <a:spcBef>
                <a:spcPct val="20000"/>
              </a:spcBef>
              <a:buChar char="–"/>
              <a:defRPr sz="2000">
                <a:solidFill>
                  <a:schemeClr val="tx1"/>
                </a:solidFill>
                <a:latin typeface="Arial" pitchFamily="34" charset="0"/>
                <a:ea typeface="MS PGothic" pitchFamily="34" charset="-128"/>
              </a:defRPr>
            </a:lvl4pPr>
            <a:lvl5pPr marL="2057400" indent="-228600" eaLnBrk="0" hangingPunct="0">
              <a:spcBef>
                <a:spcPct val="20000"/>
              </a:spcBef>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1400" i="1" dirty="0" smtClean="0">
                <a:latin typeface="+mn-lt"/>
                <a:cs typeface="Arial" pitchFamily="34" charset="0"/>
              </a:rPr>
              <a:t>Source</a:t>
            </a:r>
            <a:r>
              <a:rPr lang="en-US" altLang="en-US" sz="1400" dirty="0" smtClean="0">
                <a:latin typeface="+mn-lt"/>
                <a:cs typeface="Arial" pitchFamily="34" charset="0"/>
              </a:rPr>
              <a:t>: </a:t>
            </a:r>
            <a:r>
              <a:rPr lang="en-US" altLang="en-US" sz="1200" dirty="0" smtClean="0">
                <a:latin typeface="+mn-lt"/>
                <a:cs typeface="Arial" pitchFamily="34" charset="0"/>
              </a:rPr>
              <a:t>http</a:t>
            </a:r>
            <a:r>
              <a:rPr lang="en-US" altLang="en-US" sz="1200" dirty="0">
                <a:latin typeface="+mn-lt"/>
                <a:cs typeface="Arial" pitchFamily="34" charset="0"/>
              </a:rPr>
              <a:t>://www.climatescienceandpolicy.eu/2009/11/afocus-on-individuals-can-guide-nations-towards-a-low-carbon-world/</a:t>
            </a:r>
          </a:p>
        </p:txBody>
      </p:sp>
      <p:grpSp>
        <p:nvGrpSpPr>
          <p:cNvPr id="6" name="Group 5"/>
          <p:cNvGrpSpPr/>
          <p:nvPr/>
        </p:nvGrpSpPr>
        <p:grpSpPr>
          <a:xfrm>
            <a:off x="5029200" y="976745"/>
            <a:ext cx="2854035" cy="1983387"/>
            <a:chOff x="5029200" y="976745"/>
            <a:chExt cx="2854035" cy="1983387"/>
          </a:xfrm>
        </p:grpSpPr>
        <p:sp>
          <p:nvSpPr>
            <p:cNvPr id="15" name="TextBox 14"/>
            <p:cNvSpPr txBox="1"/>
            <p:nvPr/>
          </p:nvSpPr>
          <p:spPr>
            <a:xfrm>
              <a:off x="7426035" y="976745"/>
              <a:ext cx="457200" cy="369332"/>
            </a:xfrm>
            <a:prstGeom prst="rect">
              <a:avLst/>
            </a:prstGeom>
            <a:noFill/>
          </p:spPr>
          <p:txBody>
            <a:bodyPr wrap="square" rtlCol="0">
              <a:spAutoFit/>
            </a:bodyPr>
            <a:lstStyle/>
            <a:p>
              <a:r>
                <a:rPr lang="en-US" b="1" dirty="0" smtClean="0"/>
                <a:t>1</a:t>
              </a:r>
              <a:r>
                <a:rPr lang="en-US" b="1" dirty="0"/>
                <a:t>1</a:t>
              </a:r>
            </a:p>
          </p:txBody>
        </p:sp>
        <p:grpSp>
          <p:nvGrpSpPr>
            <p:cNvPr id="5" name="Group 4"/>
            <p:cNvGrpSpPr/>
            <p:nvPr/>
          </p:nvGrpSpPr>
          <p:grpSpPr>
            <a:xfrm>
              <a:off x="5029200" y="983675"/>
              <a:ext cx="1856510" cy="1976457"/>
              <a:chOff x="5029200" y="983675"/>
              <a:chExt cx="1856510" cy="1976457"/>
            </a:xfrm>
          </p:grpSpPr>
          <p:sp>
            <p:nvSpPr>
              <p:cNvPr id="4" name="TextBox 3"/>
              <p:cNvSpPr txBox="1"/>
              <p:nvPr/>
            </p:nvSpPr>
            <p:spPr>
              <a:xfrm>
                <a:off x="5715000" y="983675"/>
                <a:ext cx="457200" cy="369332"/>
              </a:xfrm>
              <a:prstGeom prst="rect">
                <a:avLst/>
              </a:prstGeom>
              <a:noFill/>
            </p:spPr>
            <p:txBody>
              <a:bodyPr wrap="square" rtlCol="0">
                <a:spAutoFit/>
              </a:bodyPr>
              <a:lstStyle/>
              <a:p>
                <a:r>
                  <a:rPr lang="en-US" b="1" dirty="0" smtClean="0"/>
                  <a:t>14</a:t>
                </a:r>
                <a:endParaRPr lang="en-US" b="1" dirty="0"/>
              </a:p>
            </p:txBody>
          </p:sp>
          <p:sp>
            <p:nvSpPr>
              <p:cNvPr id="16" name="TextBox 15"/>
              <p:cNvSpPr txBox="1"/>
              <p:nvPr/>
            </p:nvSpPr>
            <p:spPr>
              <a:xfrm>
                <a:off x="5486400" y="1722703"/>
                <a:ext cx="457200" cy="369332"/>
              </a:xfrm>
              <a:prstGeom prst="rect">
                <a:avLst/>
              </a:prstGeom>
              <a:noFill/>
            </p:spPr>
            <p:txBody>
              <a:bodyPr wrap="square" rtlCol="0">
                <a:spAutoFit/>
              </a:bodyPr>
              <a:lstStyle/>
              <a:p>
                <a:r>
                  <a:rPr lang="en-US" b="1" dirty="0"/>
                  <a:t>9</a:t>
                </a:r>
              </a:p>
            </p:txBody>
          </p:sp>
          <p:sp>
            <p:nvSpPr>
              <p:cNvPr id="17" name="TextBox 16"/>
              <p:cNvSpPr txBox="1"/>
              <p:nvPr/>
            </p:nvSpPr>
            <p:spPr>
              <a:xfrm>
                <a:off x="6428510" y="1722703"/>
                <a:ext cx="457200" cy="369332"/>
              </a:xfrm>
              <a:prstGeom prst="rect">
                <a:avLst/>
              </a:prstGeom>
              <a:noFill/>
            </p:spPr>
            <p:txBody>
              <a:bodyPr wrap="square" rtlCol="0">
                <a:spAutoFit/>
              </a:bodyPr>
              <a:lstStyle/>
              <a:p>
                <a:r>
                  <a:rPr lang="en-US" b="1" dirty="0"/>
                  <a:t>5</a:t>
                </a:r>
              </a:p>
            </p:txBody>
          </p:sp>
          <p:sp>
            <p:nvSpPr>
              <p:cNvPr id="18" name="TextBox 17"/>
              <p:cNvSpPr txBox="1"/>
              <p:nvPr/>
            </p:nvSpPr>
            <p:spPr>
              <a:xfrm>
                <a:off x="5029200" y="2590800"/>
                <a:ext cx="457200" cy="369332"/>
              </a:xfrm>
              <a:prstGeom prst="rect">
                <a:avLst/>
              </a:prstGeom>
              <a:noFill/>
            </p:spPr>
            <p:txBody>
              <a:bodyPr wrap="square" rtlCol="0">
                <a:spAutoFit/>
              </a:bodyPr>
              <a:lstStyle/>
              <a:p>
                <a:r>
                  <a:rPr lang="en-US" b="1" dirty="0"/>
                  <a:t>3</a:t>
                </a:r>
              </a:p>
            </p:txBody>
          </p:sp>
          <p:sp>
            <p:nvSpPr>
              <p:cNvPr id="19" name="TextBox 18"/>
              <p:cNvSpPr txBox="1"/>
              <p:nvPr/>
            </p:nvSpPr>
            <p:spPr>
              <a:xfrm>
                <a:off x="5306290" y="2588613"/>
                <a:ext cx="457200" cy="369332"/>
              </a:xfrm>
              <a:prstGeom prst="rect">
                <a:avLst/>
              </a:prstGeom>
              <a:noFill/>
            </p:spPr>
            <p:txBody>
              <a:bodyPr wrap="square" rtlCol="0">
                <a:spAutoFit/>
              </a:bodyPr>
              <a:lstStyle/>
              <a:p>
                <a:r>
                  <a:rPr lang="en-US" b="1" dirty="0" smtClean="0"/>
                  <a:t>1</a:t>
                </a:r>
                <a:endParaRPr lang="en-US" b="1" dirty="0"/>
              </a:p>
            </p:txBody>
          </p:sp>
        </p:grpSp>
      </p:grpSp>
      <p:grpSp>
        <p:nvGrpSpPr>
          <p:cNvPr id="12" name="Group 11"/>
          <p:cNvGrpSpPr/>
          <p:nvPr/>
        </p:nvGrpSpPr>
        <p:grpSpPr>
          <a:xfrm>
            <a:off x="762000" y="845403"/>
            <a:ext cx="4503803" cy="4068520"/>
            <a:chOff x="762000" y="838200"/>
            <a:chExt cx="4503803" cy="4068520"/>
          </a:xfrm>
        </p:grpSpPr>
        <p:grpSp>
          <p:nvGrpSpPr>
            <p:cNvPr id="3" name="Group 2"/>
            <p:cNvGrpSpPr/>
            <p:nvPr/>
          </p:nvGrpSpPr>
          <p:grpSpPr>
            <a:xfrm>
              <a:off x="957533" y="946848"/>
              <a:ext cx="2675563" cy="1927967"/>
              <a:chOff x="957533" y="946848"/>
              <a:chExt cx="2675563" cy="1927967"/>
            </a:xfrm>
          </p:grpSpPr>
          <p:sp>
            <p:nvSpPr>
              <p:cNvPr id="2" name="TextBox 1"/>
              <p:cNvSpPr txBox="1"/>
              <p:nvPr/>
            </p:nvSpPr>
            <p:spPr>
              <a:xfrm>
                <a:off x="957533" y="946848"/>
                <a:ext cx="476412" cy="369332"/>
              </a:xfrm>
              <a:prstGeom prst="rect">
                <a:avLst/>
              </a:prstGeom>
              <a:noFill/>
            </p:spPr>
            <p:txBody>
              <a:bodyPr wrap="none" rtlCol="0">
                <a:spAutoFit/>
              </a:bodyPr>
              <a:lstStyle/>
              <a:p>
                <a:r>
                  <a:rPr lang="en-US" b="1" dirty="0"/>
                  <a:t>0</a:t>
                </a:r>
                <a:r>
                  <a:rPr lang="en-US" b="1" dirty="0" smtClean="0"/>
                  <a:t>.7</a:t>
                </a:r>
                <a:endParaRPr lang="en-US" b="1" dirty="0"/>
              </a:p>
            </p:txBody>
          </p:sp>
          <p:sp>
            <p:nvSpPr>
              <p:cNvPr id="7" name="TextBox 6"/>
              <p:cNvSpPr txBox="1"/>
              <p:nvPr/>
            </p:nvSpPr>
            <p:spPr>
              <a:xfrm>
                <a:off x="1428588" y="949035"/>
                <a:ext cx="479618" cy="369332"/>
              </a:xfrm>
              <a:prstGeom prst="rect">
                <a:avLst/>
              </a:prstGeom>
              <a:noFill/>
            </p:spPr>
            <p:txBody>
              <a:bodyPr wrap="none" rtlCol="0">
                <a:spAutoFit/>
              </a:bodyPr>
              <a:lstStyle/>
              <a:p>
                <a:r>
                  <a:rPr lang="en-US" b="1" dirty="0" smtClean="0"/>
                  <a:t>0.5</a:t>
                </a:r>
                <a:endParaRPr lang="en-US" b="1" dirty="0"/>
              </a:p>
            </p:txBody>
          </p:sp>
          <p:sp>
            <p:nvSpPr>
              <p:cNvPr id="8" name="TextBox 7"/>
              <p:cNvSpPr txBox="1"/>
              <p:nvPr/>
            </p:nvSpPr>
            <p:spPr>
              <a:xfrm>
                <a:off x="1276188" y="1708848"/>
                <a:ext cx="479618" cy="369332"/>
              </a:xfrm>
              <a:prstGeom prst="rect">
                <a:avLst/>
              </a:prstGeom>
              <a:noFill/>
            </p:spPr>
            <p:txBody>
              <a:bodyPr wrap="none" rtlCol="0">
                <a:spAutoFit/>
              </a:bodyPr>
              <a:lstStyle/>
              <a:p>
                <a:r>
                  <a:rPr lang="en-US" b="1" dirty="0" smtClean="0"/>
                  <a:t>1.9</a:t>
                </a:r>
                <a:endParaRPr lang="en-US" b="1" dirty="0"/>
              </a:p>
            </p:txBody>
          </p:sp>
          <p:sp>
            <p:nvSpPr>
              <p:cNvPr id="9" name="TextBox 8"/>
              <p:cNvSpPr txBox="1"/>
              <p:nvPr/>
            </p:nvSpPr>
            <p:spPr>
              <a:xfrm>
                <a:off x="2114388" y="1708848"/>
                <a:ext cx="479618" cy="369332"/>
              </a:xfrm>
              <a:prstGeom prst="rect">
                <a:avLst/>
              </a:prstGeom>
              <a:noFill/>
            </p:spPr>
            <p:txBody>
              <a:bodyPr wrap="none" rtlCol="0">
                <a:spAutoFit/>
              </a:bodyPr>
              <a:lstStyle/>
              <a:p>
                <a:r>
                  <a:rPr lang="en-US" b="1" dirty="0" smtClean="0"/>
                  <a:t>0.8</a:t>
                </a:r>
                <a:endParaRPr lang="en-US" b="1" dirty="0"/>
              </a:p>
            </p:txBody>
          </p:sp>
          <p:sp>
            <p:nvSpPr>
              <p:cNvPr id="10" name="TextBox 9"/>
              <p:cNvSpPr txBox="1"/>
              <p:nvPr/>
            </p:nvSpPr>
            <p:spPr>
              <a:xfrm>
                <a:off x="1941208" y="2505483"/>
                <a:ext cx="479618" cy="369332"/>
              </a:xfrm>
              <a:prstGeom prst="rect">
                <a:avLst/>
              </a:prstGeom>
              <a:noFill/>
            </p:spPr>
            <p:txBody>
              <a:bodyPr wrap="none" rtlCol="0">
                <a:spAutoFit/>
              </a:bodyPr>
              <a:lstStyle/>
              <a:p>
                <a:r>
                  <a:rPr lang="en-US" b="1" dirty="0" smtClean="0"/>
                  <a:t>3.6</a:t>
                </a:r>
                <a:endParaRPr lang="en-US" b="1" dirty="0"/>
              </a:p>
            </p:txBody>
          </p:sp>
          <p:sp>
            <p:nvSpPr>
              <p:cNvPr id="11" name="TextBox 10"/>
              <p:cNvSpPr txBox="1"/>
              <p:nvPr/>
            </p:nvSpPr>
            <p:spPr>
              <a:xfrm>
                <a:off x="3153478" y="2484703"/>
                <a:ext cx="479618" cy="369332"/>
              </a:xfrm>
              <a:prstGeom prst="rect">
                <a:avLst/>
              </a:prstGeom>
              <a:noFill/>
            </p:spPr>
            <p:txBody>
              <a:bodyPr wrap="none" rtlCol="0">
                <a:spAutoFit/>
              </a:bodyPr>
              <a:lstStyle/>
              <a:p>
                <a:r>
                  <a:rPr lang="en-US" b="1" dirty="0" smtClean="0"/>
                  <a:t>0.7</a:t>
                </a:r>
                <a:endParaRPr lang="en-US" b="1" dirty="0"/>
              </a:p>
            </p:txBody>
          </p:sp>
        </p:grpSp>
        <p:grpSp>
          <p:nvGrpSpPr>
            <p:cNvPr id="21" name="Group 20"/>
            <p:cNvGrpSpPr/>
            <p:nvPr/>
          </p:nvGrpSpPr>
          <p:grpSpPr>
            <a:xfrm>
              <a:off x="762000" y="838200"/>
              <a:ext cx="4503803" cy="4068520"/>
              <a:chOff x="838200" y="914400"/>
              <a:chExt cx="4503803" cy="4068520"/>
            </a:xfrm>
          </p:grpSpPr>
          <p:sp>
            <p:nvSpPr>
              <p:cNvPr id="22" name="Oval 21"/>
              <p:cNvSpPr/>
              <p:nvPr/>
            </p:nvSpPr>
            <p:spPr>
              <a:xfrm>
                <a:off x="990600" y="914400"/>
                <a:ext cx="1219200" cy="838200"/>
              </a:xfrm>
              <a:prstGeom prst="ellipse">
                <a:avLst/>
              </a:prstGeom>
              <a:noFill/>
              <a:ln w="38100">
                <a:solidFill>
                  <a:srgbClr val="F25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550E"/>
                  </a:solidFill>
                </a:endParaRPr>
              </a:p>
            </p:txBody>
          </p:sp>
          <p:cxnSp>
            <p:nvCxnSpPr>
              <p:cNvPr id="23" name="Straight Arrow Connector 22"/>
              <p:cNvCxnSpPr/>
              <p:nvPr/>
            </p:nvCxnSpPr>
            <p:spPr>
              <a:xfrm flipH="1" flipV="1">
                <a:off x="1835880" y="1657531"/>
                <a:ext cx="1752600" cy="2888397"/>
              </a:xfrm>
              <a:prstGeom prst="straightConnector1">
                <a:avLst/>
              </a:prstGeom>
              <a:ln w="28575">
                <a:solidFill>
                  <a:srgbClr val="F2550E"/>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38200" y="4521255"/>
                <a:ext cx="4503803" cy="461665"/>
              </a:xfrm>
              <a:prstGeom prst="rect">
                <a:avLst/>
              </a:prstGeom>
              <a:noFill/>
              <a:ln w="38100">
                <a:solidFill>
                  <a:srgbClr val="F2550E"/>
                </a:solidFill>
              </a:ln>
            </p:spPr>
            <p:txBody>
              <a:bodyPr wrap="square" rtlCol="0">
                <a:spAutoFit/>
              </a:bodyPr>
              <a:lstStyle/>
              <a:p>
                <a:r>
                  <a:rPr lang="en-US" sz="2400" dirty="0" smtClean="0">
                    <a:solidFill>
                      <a:srgbClr val="F2550E"/>
                    </a:solidFill>
                  </a:rPr>
                  <a:t>1.2 billion “high emitters” in 2030. </a:t>
                </a:r>
                <a:endParaRPr lang="en-US" sz="2400" dirty="0">
                  <a:solidFill>
                    <a:srgbClr val="F2550E"/>
                  </a:solidFill>
                </a:endParaRPr>
              </a:p>
            </p:txBody>
          </p:sp>
        </p:grpSp>
      </p:grpSp>
      <p:sp>
        <p:nvSpPr>
          <p:cNvPr id="27" name="Rectangle 26"/>
          <p:cNvSpPr/>
          <p:nvPr/>
        </p:nvSpPr>
        <p:spPr>
          <a:xfrm>
            <a:off x="457200" y="5105400"/>
            <a:ext cx="8305800" cy="830997"/>
          </a:xfrm>
          <a:prstGeom prst="rect">
            <a:avLst/>
          </a:prstGeom>
        </p:spPr>
        <p:txBody>
          <a:bodyPr wrap="square">
            <a:spAutoFit/>
          </a:bodyPr>
          <a:lstStyle/>
          <a:p>
            <a:pPr>
              <a:spcBef>
                <a:spcPct val="0"/>
              </a:spcBef>
            </a:pPr>
            <a:r>
              <a:rPr lang="en-US" altLang="en-US" sz="2400" dirty="0" smtClean="0">
                <a:cs typeface="Arial" pitchFamily="34" charset="0"/>
              </a:rPr>
              <a:t>Bin boundaries at 2 </a:t>
            </a:r>
            <a:r>
              <a:rPr lang="en-US" altLang="en-US" sz="2400" dirty="0">
                <a:cs typeface="Arial" pitchFamily="34" charset="0"/>
              </a:rPr>
              <a:t>tCO</a:t>
            </a:r>
            <a:r>
              <a:rPr lang="en-US" altLang="en-US" sz="2400" baseline="-25000" dirty="0">
                <a:cs typeface="Arial" pitchFamily="34" charset="0"/>
              </a:rPr>
              <a:t>2</a:t>
            </a:r>
            <a:r>
              <a:rPr lang="en-US" altLang="en-US" sz="2400" dirty="0">
                <a:cs typeface="Arial" pitchFamily="34" charset="0"/>
              </a:rPr>
              <a:t>/</a:t>
            </a:r>
            <a:r>
              <a:rPr lang="en-US" altLang="en-US" sz="2400" dirty="0" err="1">
                <a:cs typeface="Arial" pitchFamily="34" charset="0"/>
              </a:rPr>
              <a:t>yr</a:t>
            </a:r>
            <a:r>
              <a:rPr lang="en-US" altLang="en-US" sz="2400" dirty="0">
                <a:cs typeface="Arial" pitchFamily="34" charset="0"/>
              </a:rPr>
              <a:t> and 10 </a:t>
            </a:r>
            <a:r>
              <a:rPr lang="en-US" altLang="en-US" sz="2400" dirty="0" smtClean="0">
                <a:cs typeface="Arial" pitchFamily="34" charset="0"/>
              </a:rPr>
              <a:t>tCO</a:t>
            </a:r>
            <a:r>
              <a:rPr lang="en-US" altLang="en-US" sz="2400" baseline="-25000" dirty="0" smtClean="0">
                <a:cs typeface="Arial" pitchFamily="34" charset="0"/>
              </a:rPr>
              <a:t>2</a:t>
            </a:r>
            <a:r>
              <a:rPr lang="en-US" altLang="en-US" sz="2400" dirty="0" smtClean="0">
                <a:cs typeface="Arial" pitchFamily="34" charset="0"/>
              </a:rPr>
              <a:t>/</a:t>
            </a:r>
            <a:r>
              <a:rPr lang="en-US" altLang="en-US" sz="2400" dirty="0" err="1" smtClean="0">
                <a:cs typeface="Arial" pitchFamily="34" charset="0"/>
              </a:rPr>
              <a:t>yr</a:t>
            </a:r>
            <a:r>
              <a:rPr lang="en-US" altLang="en-US" sz="2400" dirty="0">
                <a:cs typeface="Arial" pitchFamily="34" charset="0"/>
              </a:rPr>
              <a:t> </a:t>
            </a:r>
            <a:r>
              <a:rPr lang="en-US" altLang="en-US" sz="2400" dirty="0" smtClean="0">
                <a:cs typeface="Arial" pitchFamily="34" charset="0"/>
              </a:rPr>
              <a:t>are the 2003 </a:t>
            </a:r>
            <a:r>
              <a:rPr lang="en-US" altLang="en-US" sz="2400" dirty="0">
                <a:cs typeface="Arial" pitchFamily="34" charset="0"/>
              </a:rPr>
              <a:t>per capita values for Brazil </a:t>
            </a:r>
            <a:r>
              <a:rPr lang="en-US" altLang="en-US" sz="2400" dirty="0" smtClean="0">
                <a:cs typeface="Arial" pitchFamily="34" charset="0"/>
              </a:rPr>
              <a:t>and EU. </a:t>
            </a:r>
            <a:r>
              <a:rPr lang="en-US" altLang="en-US" sz="2400" i="1" dirty="0" smtClean="0">
                <a:cs typeface="Arial" pitchFamily="34" charset="0"/>
              </a:rPr>
              <a:t>Most high emitters are not “rich.”</a:t>
            </a:r>
            <a:endParaRPr lang="en-US" altLang="en-US" sz="2400" i="1" dirty="0">
              <a:cs typeface="Arial" pitchFamily="34" charset="0"/>
            </a:endParaRPr>
          </a:p>
        </p:txBody>
      </p:sp>
      <p:grpSp>
        <p:nvGrpSpPr>
          <p:cNvPr id="30" name="Group 29"/>
          <p:cNvGrpSpPr/>
          <p:nvPr/>
        </p:nvGrpSpPr>
        <p:grpSpPr>
          <a:xfrm>
            <a:off x="3193475" y="1488441"/>
            <a:ext cx="1683325" cy="568959"/>
            <a:chOff x="7155875" y="5003745"/>
            <a:chExt cx="1683325" cy="568959"/>
          </a:xfrm>
        </p:grpSpPr>
        <p:grpSp>
          <p:nvGrpSpPr>
            <p:cNvPr id="26" name="Group 25"/>
            <p:cNvGrpSpPr/>
            <p:nvPr/>
          </p:nvGrpSpPr>
          <p:grpSpPr>
            <a:xfrm>
              <a:off x="7162800" y="5003745"/>
              <a:ext cx="1447800" cy="258770"/>
              <a:chOff x="7162800" y="5029200"/>
              <a:chExt cx="1447800" cy="258770"/>
            </a:xfrm>
          </p:grpSpPr>
          <p:sp>
            <p:nvSpPr>
              <p:cNvPr id="20" name="Rectangle 19"/>
              <p:cNvSpPr/>
              <p:nvPr/>
            </p:nvSpPr>
            <p:spPr>
              <a:xfrm>
                <a:off x="7162800" y="5029200"/>
                <a:ext cx="720435" cy="258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885213" y="5029200"/>
                <a:ext cx="725387" cy="254055"/>
              </a:xfrm>
              <a:prstGeom prst="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7155875" y="5203372"/>
              <a:ext cx="768925" cy="369332"/>
            </a:xfrm>
            <a:prstGeom prst="rect">
              <a:avLst/>
            </a:prstGeom>
            <a:noFill/>
          </p:spPr>
          <p:txBody>
            <a:bodyPr wrap="square" rtlCol="0">
              <a:spAutoFit/>
            </a:bodyPr>
            <a:lstStyle/>
            <a:p>
              <a:r>
                <a:rPr lang="en-US" dirty="0" smtClean="0"/>
                <a:t>2003</a:t>
              </a:r>
              <a:endParaRPr lang="en-US" dirty="0"/>
            </a:p>
          </p:txBody>
        </p:sp>
        <p:sp>
          <p:nvSpPr>
            <p:cNvPr id="35" name="TextBox 34"/>
            <p:cNvSpPr txBox="1"/>
            <p:nvPr/>
          </p:nvSpPr>
          <p:spPr>
            <a:xfrm>
              <a:off x="7798137" y="5192486"/>
              <a:ext cx="1041063" cy="369332"/>
            </a:xfrm>
            <a:prstGeom prst="rect">
              <a:avLst/>
            </a:prstGeom>
            <a:noFill/>
          </p:spPr>
          <p:txBody>
            <a:bodyPr wrap="square" rtlCol="0">
              <a:spAutoFit/>
            </a:bodyPr>
            <a:lstStyle/>
            <a:p>
              <a:r>
                <a:rPr lang="en-US" dirty="0" smtClean="0"/>
                <a:t>2003-30</a:t>
              </a:r>
              <a:endParaRPr lang="en-US" dirty="0"/>
            </a:p>
          </p:txBody>
        </p:sp>
      </p:grpSp>
      <p:sp>
        <p:nvSpPr>
          <p:cNvPr id="13" name="TextBox 12"/>
          <p:cNvSpPr txBox="1"/>
          <p:nvPr/>
        </p:nvSpPr>
        <p:spPr>
          <a:xfrm>
            <a:off x="457200" y="6096000"/>
            <a:ext cx="3733800" cy="646331"/>
          </a:xfrm>
          <a:prstGeom prst="rect">
            <a:avLst/>
          </a:prstGeom>
          <a:noFill/>
        </p:spPr>
        <p:txBody>
          <a:bodyPr wrap="square" rtlCol="0">
            <a:spAutoFit/>
          </a:bodyPr>
          <a:lstStyle/>
          <a:p>
            <a:r>
              <a:rPr lang="en-US" altLang="en-US" b="1" i="1" dirty="0">
                <a:cs typeface="Arial" pitchFamily="34" charset="0"/>
              </a:rPr>
              <a:t>Collaborators</a:t>
            </a:r>
            <a:r>
              <a:rPr lang="en-US" altLang="en-US" b="1" dirty="0">
                <a:cs typeface="Arial" pitchFamily="34" charset="0"/>
              </a:rPr>
              <a:t>: Shoibal Chakravarty and Massimo </a:t>
            </a:r>
            <a:r>
              <a:rPr lang="en-US" altLang="en-US" b="1" dirty="0" err="1">
                <a:cs typeface="Arial" pitchFamily="34" charset="0"/>
              </a:rPr>
              <a:t>Tavoni</a:t>
            </a:r>
            <a:r>
              <a:rPr lang="en-US" altLang="en-US" b="1" dirty="0">
                <a:cs typeface="Arial" pitchFamily="34" charset="0"/>
              </a:rPr>
              <a:t>.</a:t>
            </a:r>
            <a:endParaRPr lang="en-US" dirty="0"/>
          </a:p>
        </p:txBody>
      </p:sp>
    </p:spTree>
    <p:extLst>
      <p:ext uri="{BB962C8B-B14F-4D97-AF65-F5344CB8AC3E}">
        <p14:creationId xmlns:p14="http://schemas.microsoft.com/office/powerpoint/2010/main" val="3543782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22" name="Rectangle 10"/>
          <p:cNvSpPr>
            <a:spLocks noGrp="1" noChangeArrowheads="1"/>
          </p:cNvSpPr>
          <p:nvPr>
            <p:ph type="title"/>
          </p:nvPr>
        </p:nvSpPr>
        <p:spPr>
          <a:xfrm>
            <a:off x="228600" y="76200"/>
            <a:ext cx="8686800" cy="914400"/>
          </a:xfrm>
        </p:spPr>
        <p:txBody>
          <a:bodyPr>
            <a:normAutofit/>
          </a:bodyPr>
          <a:lstStyle/>
          <a:p>
            <a:r>
              <a:rPr lang="en-US" altLang="en-US" sz="4000" dirty="0" smtClean="0"/>
              <a:t>Where do the high emitters live?</a:t>
            </a:r>
          </a:p>
        </p:txBody>
      </p:sp>
      <p:grpSp>
        <p:nvGrpSpPr>
          <p:cNvPr id="7" name="Group 6"/>
          <p:cNvGrpSpPr/>
          <p:nvPr/>
        </p:nvGrpSpPr>
        <p:grpSpPr>
          <a:xfrm>
            <a:off x="457558" y="780804"/>
            <a:ext cx="8566700" cy="5417992"/>
            <a:chOff x="457558" y="997736"/>
            <a:chExt cx="8566700" cy="5417992"/>
          </a:xfrm>
        </p:grpSpPr>
        <p:grpSp>
          <p:nvGrpSpPr>
            <p:cNvPr id="5" name="Group 4"/>
            <p:cNvGrpSpPr/>
            <p:nvPr/>
          </p:nvGrpSpPr>
          <p:grpSpPr>
            <a:xfrm>
              <a:off x="457558" y="997736"/>
              <a:ext cx="8566700" cy="5417992"/>
              <a:chOff x="457558" y="997736"/>
              <a:chExt cx="8566700" cy="5417992"/>
            </a:xfrm>
          </p:grpSpPr>
          <p:grpSp>
            <p:nvGrpSpPr>
              <p:cNvPr id="1395714" name="Group 2"/>
              <p:cNvGrpSpPr>
                <a:grpSpLocks/>
              </p:cNvGrpSpPr>
              <p:nvPr/>
            </p:nvGrpSpPr>
            <p:grpSpPr bwMode="auto">
              <a:xfrm>
                <a:off x="457558" y="997736"/>
                <a:ext cx="5600342" cy="5417992"/>
                <a:chOff x="663" y="677"/>
                <a:chExt cx="4209" cy="3796"/>
              </a:xfrm>
            </p:grpSpPr>
            <p:graphicFrame>
              <p:nvGraphicFramePr>
                <p:cNvPr id="12" name="Chart 11"/>
                <p:cNvGraphicFramePr/>
                <p:nvPr/>
              </p:nvGraphicFramePr>
              <p:xfrm>
                <a:off x="1485" y="1823"/>
                <a:ext cx="2880" cy="1631"/>
              </p:xfrm>
              <a:graphic>
                <a:graphicData uri="http://schemas.openxmlformats.org/drawingml/2006/chart">
                  <c:chart xmlns:c="http://schemas.openxmlformats.org/drawingml/2006/chart" xmlns:r="http://schemas.openxmlformats.org/officeDocument/2006/relationships" r:id="rId3"/>
                </a:graphicData>
              </a:graphic>
            </p:graphicFrame>
            <p:sp>
              <p:nvSpPr>
                <p:cNvPr id="1395716" name="TextBox 6"/>
                <p:cNvSpPr txBox="1">
                  <a:spLocks noChangeArrowheads="1"/>
                </p:cNvSpPr>
                <p:nvPr/>
              </p:nvSpPr>
              <p:spPr bwMode="auto">
                <a:xfrm>
                  <a:off x="663" y="2545"/>
                  <a:ext cx="452" cy="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latin typeface="Calibri" pitchFamily="34" charset="0"/>
                    </a:rPr>
                    <a:t>2-10</a:t>
                  </a:r>
                </a:p>
              </p:txBody>
            </p:sp>
            <p:sp>
              <p:nvSpPr>
                <p:cNvPr id="1395717" name="TextBox 7"/>
                <p:cNvSpPr txBox="1">
                  <a:spLocks noChangeArrowheads="1"/>
                </p:cNvSpPr>
                <p:nvPr/>
              </p:nvSpPr>
              <p:spPr bwMode="auto">
                <a:xfrm>
                  <a:off x="715" y="3649"/>
                  <a:ext cx="312" cy="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latin typeface="Calibri" pitchFamily="34" charset="0"/>
                    </a:rPr>
                    <a:t>&lt;2</a:t>
                  </a:r>
                </a:p>
              </p:txBody>
            </p:sp>
            <p:sp>
              <p:nvSpPr>
                <p:cNvPr id="10" name="Oval 9"/>
                <p:cNvSpPr/>
                <p:nvPr/>
              </p:nvSpPr>
              <p:spPr>
                <a:xfrm>
                  <a:off x="1047" y="989"/>
                  <a:ext cx="3825" cy="1039"/>
                </a:xfrm>
                <a:prstGeom prst="ellipse">
                  <a:avLst/>
                </a:prstGeom>
                <a:solidFill>
                  <a:schemeClr val="accent1">
                    <a:alpha val="9000"/>
                  </a:schemeClr>
                </a:solidFill>
                <a:ln>
                  <a:solidFill>
                    <a:srgbClr val="F255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 name="Chart 10"/>
                <p:cNvGraphicFramePr/>
                <p:nvPr/>
              </p:nvGraphicFramePr>
              <p:xfrm>
                <a:off x="1485" y="677"/>
                <a:ext cx="2880" cy="1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1485" y="2843"/>
                <a:ext cx="2880" cy="1630"/>
              </p:xfrm>
              <a:graphic>
                <a:graphicData uri="http://schemas.openxmlformats.org/drawingml/2006/chart">
                  <c:chart xmlns:c="http://schemas.openxmlformats.org/drawingml/2006/chart" xmlns:r="http://schemas.openxmlformats.org/officeDocument/2006/relationships" r:id="rId5"/>
                </a:graphicData>
              </a:graphic>
            </p:graphicFrame>
            <p:sp>
              <p:nvSpPr>
                <p:cNvPr id="1395721" name="TextBox 6"/>
                <p:cNvSpPr txBox="1">
                  <a:spLocks noChangeArrowheads="1"/>
                </p:cNvSpPr>
                <p:nvPr/>
              </p:nvSpPr>
              <p:spPr bwMode="auto">
                <a:xfrm>
                  <a:off x="663" y="1399"/>
                  <a:ext cx="398" cy="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latin typeface="Calibri" pitchFamily="34" charset="0"/>
                    </a:rPr>
                    <a:t>&gt;10</a:t>
                  </a:r>
                </a:p>
              </p:txBody>
            </p:sp>
          </p:grpSp>
          <p:sp>
            <p:nvSpPr>
              <p:cNvPr id="2" name="TextBox 1"/>
              <p:cNvSpPr txBox="1"/>
              <p:nvPr/>
            </p:nvSpPr>
            <p:spPr>
              <a:xfrm>
                <a:off x="5366658" y="1542871"/>
                <a:ext cx="3657600" cy="1200329"/>
              </a:xfrm>
              <a:prstGeom prst="rect">
                <a:avLst/>
              </a:prstGeom>
              <a:noFill/>
              <a:ln w="28575">
                <a:solidFill>
                  <a:srgbClr val="F2550E"/>
                </a:solidFill>
              </a:ln>
            </p:spPr>
            <p:txBody>
              <a:bodyPr wrap="square" rtlCol="0">
                <a:spAutoFit/>
              </a:bodyPr>
              <a:lstStyle/>
              <a:p>
                <a:r>
                  <a:rPr lang="en-US" sz="2400" b="1" dirty="0" smtClean="0">
                    <a:solidFill>
                      <a:srgbClr val="F2550E"/>
                    </a:solidFill>
                  </a:rPr>
                  <a:t>More than half of the 2030 high emitters are projected to live outside the OECD.</a:t>
                </a:r>
                <a:endParaRPr lang="en-US" sz="2400" b="1" dirty="0">
                  <a:solidFill>
                    <a:srgbClr val="F2550E"/>
                  </a:solidFill>
                </a:endParaRPr>
              </a:p>
            </p:txBody>
          </p:sp>
          <p:cxnSp>
            <p:nvCxnSpPr>
              <p:cNvPr id="4" name="Straight Arrow Connector 3"/>
              <p:cNvCxnSpPr/>
              <p:nvPr/>
            </p:nvCxnSpPr>
            <p:spPr>
              <a:xfrm>
                <a:off x="3352800" y="2296886"/>
                <a:ext cx="1600200" cy="0"/>
              </a:xfrm>
              <a:prstGeom prst="straightConnector1">
                <a:avLst/>
              </a:prstGeom>
              <a:ln w="28575">
                <a:solidFill>
                  <a:srgbClr val="F2550E"/>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5334000" y="3222010"/>
              <a:ext cx="3581400" cy="2862322"/>
            </a:xfrm>
            <a:prstGeom prst="rect">
              <a:avLst/>
            </a:prstGeom>
            <a:noFill/>
          </p:spPr>
          <p:txBody>
            <a:bodyPr wrap="square" rtlCol="0">
              <a:spAutoFit/>
            </a:bodyPr>
            <a:lstStyle/>
            <a:p>
              <a:r>
                <a:rPr lang="en-US" sz="2400" dirty="0" smtClean="0"/>
                <a:t>The high-emitter lifestyle is similar across the world. Best practices pioneered in one country can spread. </a:t>
              </a:r>
            </a:p>
            <a:p>
              <a:endParaRPr lang="en-US" sz="1200" dirty="0"/>
            </a:p>
            <a:p>
              <a:r>
                <a:rPr lang="en-US" sz="2400" dirty="0" smtClean="0"/>
                <a:t>The “Paris” process can help: participants show off their best dishes.</a:t>
              </a:r>
              <a:endParaRPr lang="en-US" sz="2400" dirty="0"/>
            </a:p>
          </p:txBody>
        </p:sp>
      </p:grpSp>
      <p:sp>
        <p:nvSpPr>
          <p:cNvPr id="6" name="TextBox 5"/>
          <p:cNvSpPr txBox="1"/>
          <p:nvPr/>
        </p:nvSpPr>
        <p:spPr>
          <a:xfrm>
            <a:off x="533400" y="6248400"/>
            <a:ext cx="7772400" cy="461665"/>
          </a:xfrm>
          <a:prstGeom prst="rect">
            <a:avLst/>
          </a:prstGeom>
          <a:noFill/>
          <a:ln>
            <a:solidFill>
              <a:srgbClr val="00B050"/>
            </a:solidFill>
          </a:ln>
        </p:spPr>
        <p:txBody>
          <a:bodyPr wrap="square" rtlCol="0">
            <a:spAutoFit/>
          </a:bodyPr>
          <a:lstStyle/>
          <a:p>
            <a:r>
              <a:rPr lang="en-US" sz="2400" b="1" dirty="0" smtClean="0">
                <a:solidFill>
                  <a:srgbClr val="00B050"/>
                </a:solidFill>
              </a:rPr>
              <a:t>6. “Paris,” a potluck dinner, </a:t>
            </a:r>
            <a:r>
              <a:rPr lang="en-US" sz="2400" b="1" dirty="0">
                <a:solidFill>
                  <a:srgbClr val="00B050"/>
                </a:solidFill>
              </a:rPr>
              <a:t>can help drive </a:t>
            </a:r>
            <a:r>
              <a:rPr lang="en-US" sz="2400" b="1" dirty="0" smtClean="0">
                <a:solidFill>
                  <a:srgbClr val="00B050"/>
                </a:solidFill>
              </a:rPr>
              <a:t>a </a:t>
            </a:r>
            <a:r>
              <a:rPr lang="en-US" sz="2400" b="1" dirty="0">
                <a:solidFill>
                  <a:srgbClr val="00B050"/>
                </a:solidFill>
              </a:rPr>
              <a:t>race to the </a:t>
            </a:r>
            <a:r>
              <a:rPr lang="en-US" sz="2400" b="1" dirty="0" smtClean="0">
                <a:solidFill>
                  <a:srgbClr val="00B050"/>
                </a:solidFill>
              </a:rPr>
              <a:t>top.</a:t>
            </a:r>
            <a:endParaRPr lang="en-US" sz="2400" b="1" dirty="0">
              <a:solidFill>
                <a:srgbClr val="00B050"/>
              </a:solidFill>
            </a:endParaRPr>
          </a:p>
        </p:txBody>
      </p:sp>
    </p:spTree>
    <p:extLst>
      <p:ext uri="{BB962C8B-B14F-4D97-AF65-F5344CB8AC3E}">
        <p14:creationId xmlns:p14="http://schemas.microsoft.com/office/powerpoint/2010/main" val="3813050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60438"/>
          </a:xfrm>
        </p:spPr>
        <p:txBody>
          <a:bodyPr>
            <a:normAutofit/>
          </a:bodyPr>
          <a:lstStyle/>
          <a:p>
            <a:r>
              <a:rPr lang="en-US" sz="4000" dirty="0" smtClean="0"/>
              <a:t>What we project, and how far</a:t>
            </a:r>
            <a:endParaRPr lang="en-US" sz="4000" dirty="0"/>
          </a:p>
        </p:txBody>
      </p:sp>
      <p:sp>
        <p:nvSpPr>
          <p:cNvPr id="4" name="Oval 3"/>
          <p:cNvSpPr/>
          <p:nvPr/>
        </p:nvSpPr>
        <p:spPr>
          <a:xfrm>
            <a:off x="6172200" y="5486400"/>
            <a:ext cx="609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883228" y="4811486"/>
            <a:ext cx="556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44966" y="1066800"/>
            <a:ext cx="8746634" cy="5021751"/>
            <a:chOff x="244966" y="1066800"/>
            <a:chExt cx="8746634" cy="5021751"/>
          </a:xfrm>
        </p:grpSpPr>
        <p:grpSp>
          <p:nvGrpSpPr>
            <p:cNvPr id="15" name="Group 14"/>
            <p:cNvGrpSpPr/>
            <p:nvPr/>
          </p:nvGrpSpPr>
          <p:grpSpPr>
            <a:xfrm>
              <a:off x="244966" y="1066800"/>
              <a:ext cx="8746634" cy="5021751"/>
              <a:chOff x="244966" y="1066800"/>
              <a:chExt cx="8746634" cy="5021751"/>
            </a:xfrm>
          </p:grpSpPr>
          <p:grpSp>
            <p:nvGrpSpPr>
              <p:cNvPr id="11" name="Group 10"/>
              <p:cNvGrpSpPr/>
              <p:nvPr/>
            </p:nvGrpSpPr>
            <p:grpSpPr>
              <a:xfrm>
                <a:off x="244966" y="1066800"/>
                <a:ext cx="8746634" cy="5021751"/>
                <a:chOff x="381000" y="1066800"/>
                <a:chExt cx="8670434" cy="5021751"/>
              </a:xfrm>
            </p:grpSpPr>
            <p:grpSp>
              <p:nvGrpSpPr>
                <p:cNvPr id="9" name="Group 8"/>
                <p:cNvGrpSpPr/>
                <p:nvPr/>
              </p:nvGrpSpPr>
              <p:grpSpPr>
                <a:xfrm>
                  <a:off x="381000" y="1066800"/>
                  <a:ext cx="8670434" cy="5021751"/>
                  <a:chOff x="228600" y="1066800"/>
                  <a:chExt cx="8670434" cy="5021751"/>
                </a:xfrm>
              </p:grpSpPr>
              <p:pic>
                <p:nvPicPr>
                  <p:cNvPr id="6" name="Picture Placeholder 2" descr="fig_00_FussUpdate2015_w.png"/>
                  <p:cNvPicPr>
                    <a:picLocks noChangeAspect="1"/>
                  </p:cNvPicPr>
                  <p:nvPr/>
                </p:nvPicPr>
                <p:blipFill>
                  <a:blip r:embed="rId2" cstate="print">
                    <a:extLst>
                      <a:ext uri="{28A0092B-C50C-407E-A947-70E740481C1C}">
                        <a14:useLocalDpi xmlns:a14="http://schemas.microsoft.com/office/drawing/2010/main" val="0"/>
                      </a:ext>
                    </a:extLst>
                  </a:blip>
                  <a:srcRect l="-7663" r="-7663"/>
                  <a:stretch>
                    <a:fillRect/>
                  </a:stretch>
                </p:blipFill>
                <p:spPr>
                  <a:xfrm>
                    <a:off x="228600" y="1066800"/>
                    <a:ext cx="8670434" cy="5021751"/>
                  </a:xfrm>
                  <a:prstGeom prst="rect">
                    <a:avLst/>
                  </a:prstGeom>
                </p:spPr>
              </p:pic>
              <p:grpSp>
                <p:nvGrpSpPr>
                  <p:cNvPr id="8" name="Group 7"/>
                  <p:cNvGrpSpPr/>
                  <p:nvPr/>
                </p:nvGrpSpPr>
                <p:grpSpPr>
                  <a:xfrm>
                    <a:off x="1719942" y="1295400"/>
                    <a:ext cx="5562600" cy="4125686"/>
                    <a:chOff x="957942" y="1295400"/>
                    <a:chExt cx="5562600" cy="4125686"/>
                  </a:xfrm>
                </p:grpSpPr>
                <p:sp>
                  <p:nvSpPr>
                    <p:cNvPr id="3" name="Rectangle 2"/>
                    <p:cNvSpPr/>
                    <p:nvPr/>
                  </p:nvSpPr>
                  <p:spPr>
                    <a:xfrm>
                      <a:off x="957942" y="1306286"/>
                      <a:ext cx="5562600"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362200" y="1295400"/>
                      <a:ext cx="0" cy="4114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sp>
              <p:nvSpPr>
                <p:cNvPr id="10" name="Oval 9"/>
                <p:cNvSpPr/>
                <p:nvPr/>
              </p:nvSpPr>
              <p:spPr>
                <a:xfrm>
                  <a:off x="6281058" y="5464626"/>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1436914" y="5486400"/>
                <a:ext cx="69182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827312" y="1306286"/>
              <a:ext cx="838200" cy="41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62093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752"/>
            <a:ext cx="8229600" cy="1143000"/>
          </a:xfrm>
        </p:spPr>
        <p:txBody>
          <a:bodyPr/>
          <a:lstStyle/>
          <a:p>
            <a:r>
              <a:rPr lang="en-US" dirty="0" smtClean="0"/>
              <a:t>“Solutions”</a:t>
            </a:r>
            <a:endParaRPr lang="en-US" dirty="0"/>
          </a:p>
        </p:txBody>
      </p:sp>
      <p:sp>
        <p:nvSpPr>
          <p:cNvPr id="3" name="TextBox 2"/>
          <p:cNvSpPr txBox="1"/>
          <p:nvPr/>
        </p:nvSpPr>
        <p:spPr>
          <a:xfrm>
            <a:off x="1905000" y="1970314"/>
            <a:ext cx="5410200" cy="1938992"/>
          </a:xfrm>
          <a:prstGeom prst="rect">
            <a:avLst/>
          </a:prstGeom>
          <a:noFill/>
        </p:spPr>
        <p:txBody>
          <a:bodyPr wrap="square" rtlCol="0">
            <a:spAutoFit/>
          </a:bodyPr>
          <a:lstStyle/>
          <a:p>
            <a:r>
              <a:rPr lang="en-US" sz="2400" dirty="0" smtClean="0"/>
              <a:t>There are still many options. Is it already time to declare a winner?</a:t>
            </a:r>
            <a:endParaRPr lang="en-US" sz="2400" dirty="0"/>
          </a:p>
          <a:p>
            <a:endParaRPr lang="en-US" sz="2400" dirty="0"/>
          </a:p>
          <a:p>
            <a:r>
              <a:rPr lang="en-US" sz="2400" dirty="0" smtClean="0"/>
              <a:t>Options can be more dangerous than climate change.</a:t>
            </a:r>
            <a:endParaRPr lang="en-US" sz="2400" dirty="0"/>
          </a:p>
        </p:txBody>
      </p:sp>
    </p:spTree>
    <p:extLst>
      <p:ext uri="{BB962C8B-B14F-4D97-AF65-F5344CB8AC3E}">
        <p14:creationId xmlns:p14="http://schemas.microsoft.com/office/powerpoint/2010/main" val="3974215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96229" y="152400"/>
            <a:ext cx="8290571" cy="707886"/>
          </a:xfrm>
          <a:prstGeom prst="rect">
            <a:avLst/>
          </a:prstGeom>
          <a:noFill/>
        </p:spPr>
        <p:txBody>
          <a:bodyPr wrap="square" rtlCol="0">
            <a:spAutoFit/>
          </a:bodyPr>
          <a:lstStyle/>
          <a:p>
            <a:pPr algn="ctr"/>
            <a:r>
              <a:rPr lang="en-US" sz="4000" dirty="0">
                <a:ea typeface="Franklin Gothic Medium" charset="0"/>
                <a:cs typeface="Franklin Gothic Medium" charset="0"/>
              </a:rPr>
              <a:t>S</a:t>
            </a:r>
            <a:r>
              <a:rPr lang="en-US" sz="4000" dirty="0" smtClean="0">
                <a:ea typeface="Franklin Gothic Medium" charset="0"/>
                <a:cs typeface="Franklin Gothic Medium" charset="0"/>
              </a:rPr>
              <a:t>tabilization wedges</a:t>
            </a:r>
            <a:r>
              <a:rPr lang="mr-IN" sz="4000" dirty="0" smtClean="0">
                <a:ea typeface="Franklin Gothic Medium" charset="0"/>
                <a:cs typeface="Franklin Gothic Medium" charset="0"/>
              </a:rPr>
              <a:t>…</a:t>
            </a:r>
            <a:r>
              <a:rPr lang="en-US" sz="4000" dirty="0" smtClean="0">
                <a:ea typeface="Franklin Gothic Medium" charset="0"/>
                <a:cs typeface="Franklin Gothic Medium" charset="0"/>
              </a:rPr>
              <a:t> in 2004 </a:t>
            </a:r>
          </a:p>
        </p:txBody>
      </p:sp>
      <p:sp>
        <p:nvSpPr>
          <p:cNvPr id="20" name="TextBox 19"/>
          <p:cNvSpPr txBox="1"/>
          <p:nvPr/>
        </p:nvSpPr>
        <p:spPr>
          <a:xfrm>
            <a:off x="54428" y="5757446"/>
            <a:ext cx="9067800" cy="338554"/>
          </a:xfrm>
          <a:prstGeom prst="rect">
            <a:avLst/>
          </a:prstGeom>
          <a:noFill/>
        </p:spPr>
        <p:txBody>
          <a:bodyPr wrap="square" rIns="0" rtlCol="0" anchor="b" anchorCtr="0">
            <a:spAutoFit/>
          </a:bodyPr>
          <a:lstStyle/>
          <a:p>
            <a:pPr algn="ctr"/>
            <a:r>
              <a:rPr lang="en-US" sz="1600" dirty="0">
                <a:solidFill>
                  <a:schemeClr val="tx2"/>
                </a:solidFill>
                <a:ea typeface="Franklin Gothic Book" charset="0"/>
                <a:cs typeface="Franklin Gothic Book" charset="0"/>
              </a:rPr>
              <a:t>2011 Kentucky Derby, AP Photo/Matt Slocum. https://</a:t>
            </a:r>
            <a:r>
              <a:rPr lang="en-US" sz="1600" dirty="0" err="1" smtClean="0">
                <a:solidFill>
                  <a:schemeClr val="tx2"/>
                </a:solidFill>
                <a:ea typeface="Franklin Gothic Book" charset="0"/>
                <a:cs typeface="Franklin Gothic Book" charset="0"/>
              </a:rPr>
              <a:t>www.cbsnews.com</a:t>
            </a:r>
            <a:r>
              <a:rPr lang="en-US" sz="1600" dirty="0" smtClean="0">
                <a:solidFill>
                  <a:schemeClr val="tx2"/>
                </a:solidFill>
                <a:ea typeface="Franklin Gothic Book" charset="0"/>
                <a:cs typeface="Franklin Gothic Book" charset="0"/>
              </a:rPr>
              <a:t>/pictures/2011-kentucky-derby/7</a:t>
            </a:r>
            <a:endParaRPr lang="en-US" sz="1600" dirty="0">
              <a:solidFill>
                <a:schemeClr val="tx2"/>
              </a:solidFill>
              <a:ea typeface="Franklin Gothic Book" charset="0"/>
              <a:cs typeface="Franklin Gothic Book"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7038" b="3906"/>
          <a:stretch/>
        </p:blipFill>
        <p:spPr>
          <a:xfrm>
            <a:off x="0" y="1066800"/>
            <a:ext cx="9144000" cy="4437278"/>
          </a:xfrm>
          <a:prstGeom prst="rect">
            <a:avLst/>
          </a:prstGeom>
        </p:spPr>
      </p:pic>
      <p:sp>
        <p:nvSpPr>
          <p:cNvPr id="10" name="TextBox 9"/>
          <p:cNvSpPr txBox="1"/>
          <p:nvPr/>
        </p:nvSpPr>
        <p:spPr>
          <a:xfrm>
            <a:off x="152400" y="6324600"/>
            <a:ext cx="6997044" cy="369332"/>
          </a:xfrm>
          <a:prstGeom prst="rect">
            <a:avLst/>
          </a:prstGeom>
          <a:noFill/>
        </p:spPr>
        <p:txBody>
          <a:bodyPr wrap="none" rtlCol="0">
            <a:spAutoFit/>
          </a:bodyPr>
          <a:lstStyle/>
          <a:p>
            <a:r>
              <a:rPr lang="en-US" dirty="0" smtClean="0"/>
              <a:t>Slide pair: courtesy of Greta Shum, Andlinger Center, Princeton University</a:t>
            </a:r>
            <a:endParaRPr lang="en-US" dirty="0"/>
          </a:p>
        </p:txBody>
      </p:sp>
    </p:spTree>
    <p:extLst>
      <p:ext uri="{BB962C8B-B14F-4D97-AF65-F5344CB8AC3E}">
        <p14:creationId xmlns:p14="http://schemas.microsoft.com/office/powerpoint/2010/main" val="1366357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4168"/>
          <a:stretch/>
        </p:blipFill>
        <p:spPr>
          <a:xfrm>
            <a:off x="-76200" y="1118310"/>
            <a:ext cx="9144000" cy="4901490"/>
          </a:xfrm>
          <a:prstGeom prst="rect">
            <a:avLst/>
          </a:prstGeom>
        </p:spPr>
      </p:pic>
      <p:grpSp>
        <p:nvGrpSpPr>
          <p:cNvPr id="7" name="Group 6"/>
          <p:cNvGrpSpPr/>
          <p:nvPr/>
        </p:nvGrpSpPr>
        <p:grpSpPr>
          <a:xfrm>
            <a:off x="1120772" y="2989334"/>
            <a:ext cx="3211046" cy="2339095"/>
            <a:chOff x="1186774" y="2968803"/>
            <a:chExt cx="3211046" cy="2339095"/>
          </a:xfrm>
        </p:grpSpPr>
        <p:sp>
          <p:nvSpPr>
            <p:cNvPr id="4" name="Oval 3"/>
            <p:cNvSpPr/>
            <p:nvPr/>
          </p:nvSpPr>
          <p:spPr>
            <a:xfrm rot="1677074">
              <a:off x="1487844" y="2968803"/>
              <a:ext cx="1437753" cy="1253748"/>
            </a:xfrm>
            <a:prstGeom prst="ellipse">
              <a:avLst/>
            </a:prstGeom>
            <a:noFill/>
            <a:ln w="57150">
              <a:solidFill>
                <a:srgbClr val="E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86774" y="4313220"/>
              <a:ext cx="1371600" cy="369332"/>
            </a:xfrm>
            <a:prstGeom prst="rect">
              <a:avLst/>
            </a:prstGeom>
            <a:solidFill>
              <a:srgbClr val="EC0002">
                <a:alpha val="77000"/>
              </a:srgbClr>
            </a:solidFill>
          </p:spPr>
          <p:txBody>
            <a:bodyPr wrap="square" rtlCol="0">
              <a:spAutoFit/>
            </a:bodyPr>
            <a:lstStyle/>
            <a:p>
              <a:pPr algn="ctr"/>
              <a:r>
                <a:rPr lang="en-US" dirty="0" smtClean="0">
                  <a:solidFill>
                    <a:schemeClr val="bg1"/>
                  </a:solidFill>
                  <a:latin typeface="Franklin Gothic Medium" charset="0"/>
                  <a:ea typeface="Franklin Gothic Medium" charset="0"/>
                  <a:cs typeface="Franklin Gothic Medium" charset="0"/>
                </a:rPr>
                <a:t>wind/solar</a:t>
              </a:r>
            </a:p>
          </p:txBody>
        </p:sp>
        <p:sp>
          <p:nvSpPr>
            <p:cNvPr id="42" name="Oval 41"/>
            <p:cNvSpPr/>
            <p:nvPr/>
          </p:nvSpPr>
          <p:spPr>
            <a:xfrm rot="1677074">
              <a:off x="2663422" y="3610422"/>
              <a:ext cx="1734398" cy="1697476"/>
            </a:xfrm>
            <a:prstGeom prst="ellipse">
              <a:avLst/>
            </a:prstGeom>
            <a:noFill/>
            <a:ln w="57150">
              <a:solidFill>
                <a:srgbClr val="EC00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8164286" y="1828800"/>
            <a:ext cx="918178" cy="1065380"/>
            <a:chOff x="8303647" y="1820566"/>
            <a:chExt cx="918178" cy="1065380"/>
          </a:xfrm>
        </p:grpSpPr>
        <p:sp>
          <p:nvSpPr>
            <p:cNvPr id="15" name="Oval 14"/>
            <p:cNvSpPr/>
            <p:nvPr/>
          </p:nvSpPr>
          <p:spPr>
            <a:xfrm rot="1800000">
              <a:off x="8867003" y="2509335"/>
              <a:ext cx="354822" cy="37661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03647" y="1820566"/>
              <a:ext cx="847154" cy="646331"/>
            </a:xfrm>
            <a:prstGeom prst="rect">
              <a:avLst/>
            </a:prstGeom>
            <a:solidFill>
              <a:schemeClr val="accent2">
                <a:alpha val="77000"/>
              </a:schemeClr>
            </a:solidFill>
          </p:spPr>
          <p:txBody>
            <a:bodyPr wrap="square" rtlCol="0">
              <a:spAutoFit/>
            </a:bodyPr>
            <a:lstStyle/>
            <a:p>
              <a:pPr algn="ctr"/>
              <a:r>
                <a:rPr lang="en-US" dirty="0" smtClean="0">
                  <a:solidFill>
                    <a:schemeClr val="bg1"/>
                  </a:solidFill>
                  <a:latin typeface="Franklin Gothic Medium" charset="0"/>
                  <a:ea typeface="Franklin Gothic Medium" charset="0"/>
                  <a:cs typeface="Franklin Gothic Medium" charset="0"/>
                </a:rPr>
                <a:t>H</a:t>
              </a:r>
              <a:r>
                <a:rPr lang="en-US" baseline="-25000" dirty="0" smtClean="0">
                  <a:solidFill>
                    <a:schemeClr val="bg1"/>
                  </a:solidFill>
                  <a:latin typeface="Franklin Gothic Medium" charset="0"/>
                  <a:ea typeface="Franklin Gothic Medium" charset="0"/>
                  <a:cs typeface="Franklin Gothic Medium" charset="0"/>
                </a:rPr>
                <a:t>2</a:t>
              </a:r>
              <a:r>
                <a:rPr lang="en-US" dirty="0" smtClean="0">
                  <a:solidFill>
                    <a:schemeClr val="bg1"/>
                  </a:solidFill>
                  <a:latin typeface="Franklin Gothic Medium" charset="0"/>
                  <a:ea typeface="Franklin Gothic Medium" charset="0"/>
                  <a:cs typeface="Franklin Gothic Medium" charset="0"/>
                </a:rPr>
                <a:t> for </a:t>
              </a:r>
            </a:p>
            <a:p>
              <a:pPr algn="ctr"/>
              <a:r>
                <a:rPr lang="en-US" dirty="0" smtClean="0">
                  <a:solidFill>
                    <a:schemeClr val="bg1"/>
                  </a:solidFill>
                  <a:latin typeface="Franklin Gothic Medium" charset="0"/>
                  <a:ea typeface="Franklin Gothic Medium" charset="0"/>
                  <a:cs typeface="Franklin Gothic Medium" charset="0"/>
                </a:rPr>
                <a:t>fuel</a:t>
              </a:r>
            </a:p>
          </p:txBody>
        </p:sp>
      </p:grpSp>
      <p:grpSp>
        <p:nvGrpSpPr>
          <p:cNvPr id="19" name="Group 18"/>
          <p:cNvGrpSpPr/>
          <p:nvPr/>
        </p:nvGrpSpPr>
        <p:grpSpPr>
          <a:xfrm>
            <a:off x="7127052" y="2062919"/>
            <a:ext cx="645348" cy="903998"/>
            <a:chOff x="3517076" y="2396313"/>
            <a:chExt cx="645348" cy="903998"/>
          </a:xfrm>
        </p:grpSpPr>
        <p:sp>
          <p:nvSpPr>
            <p:cNvPr id="21" name="Oval 20"/>
            <p:cNvSpPr/>
            <p:nvPr/>
          </p:nvSpPr>
          <p:spPr>
            <a:xfrm rot="1800000">
              <a:off x="3537479" y="2827907"/>
              <a:ext cx="461451" cy="47240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517076" y="2396313"/>
              <a:ext cx="645348" cy="369332"/>
            </a:xfrm>
            <a:prstGeom prst="rect">
              <a:avLst/>
            </a:prstGeom>
            <a:solidFill>
              <a:schemeClr val="accent1">
                <a:alpha val="77000"/>
              </a:schemeClr>
            </a:solidFill>
          </p:spPr>
          <p:txBody>
            <a:bodyPr wrap="square" rtlCol="0">
              <a:spAutoFit/>
            </a:bodyPr>
            <a:lstStyle/>
            <a:p>
              <a:pPr algn="ctr"/>
              <a:r>
                <a:rPr lang="en-US" dirty="0" smtClean="0">
                  <a:solidFill>
                    <a:schemeClr val="bg1"/>
                  </a:solidFill>
                  <a:latin typeface="Franklin Gothic Medium" charset="0"/>
                  <a:ea typeface="Franklin Gothic Medium" charset="0"/>
                  <a:cs typeface="Franklin Gothic Medium" charset="0"/>
                </a:rPr>
                <a:t>CCS</a:t>
              </a:r>
            </a:p>
          </p:txBody>
        </p:sp>
      </p:grpSp>
      <p:grpSp>
        <p:nvGrpSpPr>
          <p:cNvPr id="24" name="Group 23"/>
          <p:cNvGrpSpPr/>
          <p:nvPr/>
        </p:nvGrpSpPr>
        <p:grpSpPr>
          <a:xfrm>
            <a:off x="7771681" y="2698940"/>
            <a:ext cx="1253194" cy="1194179"/>
            <a:chOff x="3588192" y="1846415"/>
            <a:chExt cx="1253194" cy="1194179"/>
          </a:xfrm>
        </p:grpSpPr>
        <p:sp>
          <p:nvSpPr>
            <p:cNvPr id="25" name="Oval 24"/>
            <p:cNvSpPr/>
            <p:nvPr/>
          </p:nvSpPr>
          <p:spPr>
            <a:xfrm rot="1800000">
              <a:off x="3588192" y="1846415"/>
              <a:ext cx="812081" cy="742824"/>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837003" y="2671262"/>
              <a:ext cx="1004383" cy="369332"/>
            </a:xfrm>
            <a:prstGeom prst="rect">
              <a:avLst/>
            </a:prstGeom>
            <a:solidFill>
              <a:schemeClr val="accent1">
                <a:alpha val="77000"/>
              </a:schemeClr>
            </a:solidFill>
          </p:spPr>
          <p:txBody>
            <a:bodyPr wrap="square" rtlCol="0">
              <a:spAutoFit/>
            </a:bodyPr>
            <a:lstStyle/>
            <a:p>
              <a:pPr algn="ctr"/>
              <a:r>
                <a:rPr lang="en-US" dirty="0">
                  <a:solidFill>
                    <a:schemeClr val="bg1"/>
                  </a:solidFill>
                  <a:latin typeface="Franklin Gothic Medium" charset="0"/>
                  <a:ea typeface="Franklin Gothic Medium" charset="0"/>
                  <a:cs typeface="Franklin Gothic Medium" charset="0"/>
                </a:rPr>
                <a:t>n</a:t>
              </a:r>
              <a:r>
                <a:rPr lang="en-US" smtClean="0">
                  <a:solidFill>
                    <a:schemeClr val="bg1"/>
                  </a:solidFill>
                  <a:latin typeface="Franklin Gothic Medium" charset="0"/>
                  <a:ea typeface="Franklin Gothic Medium" charset="0"/>
                  <a:cs typeface="Franklin Gothic Medium" charset="0"/>
                </a:rPr>
                <a:t>uclear</a:t>
              </a:r>
              <a:endParaRPr lang="en-US" dirty="0" smtClean="0">
                <a:solidFill>
                  <a:schemeClr val="bg1"/>
                </a:solidFill>
                <a:latin typeface="Franklin Gothic Medium" charset="0"/>
                <a:ea typeface="Franklin Gothic Medium" charset="0"/>
                <a:cs typeface="Franklin Gothic Medium" charset="0"/>
              </a:endParaRPr>
            </a:p>
          </p:txBody>
        </p:sp>
      </p:grpSp>
      <p:grpSp>
        <p:nvGrpSpPr>
          <p:cNvPr id="27" name="Group 26"/>
          <p:cNvGrpSpPr/>
          <p:nvPr/>
        </p:nvGrpSpPr>
        <p:grpSpPr>
          <a:xfrm>
            <a:off x="5971348" y="2410915"/>
            <a:ext cx="1842691" cy="864947"/>
            <a:chOff x="2641174" y="1508488"/>
            <a:chExt cx="1842691" cy="864947"/>
          </a:xfrm>
        </p:grpSpPr>
        <p:sp>
          <p:nvSpPr>
            <p:cNvPr id="28" name="Oval 27"/>
            <p:cNvSpPr/>
            <p:nvPr/>
          </p:nvSpPr>
          <p:spPr>
            <a:xfrm rot="801371">
              <a:off x="3531954" y="1929444"/>
              <a:ext cx="951911" cy="44399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641174" y="1508488"/>
              <a:ext cx="1143324" cy="369332"/>
            </a:xfrm>
            <a:prstGeom prst="rect">
              <a:avLst/>
            </a:prstGeom>
            <a:solidFill>
              <a:schemeClr val="accent3">
                <a:alpha val="77000"/>
              </a:schemeClr>
            </a:solidFill>
          </p:spPr>
          <p:txBody>
            <a:bodyPr wrap="square" rtlCol="0">
              <a:spAutoFit/>
            </a:bodyPr>
            <a:lstStyle/>
            <a:p>
              <a:pPr algn="ctr"/>
              <a:r>
                <a:rPr lang="en-US" dirty="0">
                  <a:solidFill>
                    <a:schemeClr val="bg1"/>
                  </a:solidFill>
                  <a:latin typeface="Franklin Gothic Medium" charset="0"/>
                  <a:ea typeface="Franklin Gothic Medium" charset="0"/>
                  <a:cs typeface="Franklin Gothic Medium" charset="0"/>
                </a:rPr>
                <a:t>b</a:t>
              </a:r>
              <a:r>
                <a:rPr lang="en-US" dirty="0" smtClean="0">
                  <a:solidFill>
                    <a:schemeClr val="bg1"/>
                  </a:solidFill>
                  <a:latin typeface="Franklin Gothic Medium" charset="0"/>
                  <a:ea typeface="Franklin Gothic Medium" charset="0"/>
                  <a:cs typeface="Franklin Gothic Medium" charset="0"/>
                </a:rPr>
                <a:t>iological</a:t>
              </a:r>
            </a:p>
          </p:txBody>
        </p:sp>
      </p:grpSp>
      <p:grpSp>
        <p:nvGrpSpPr>
          <p:cNvPr id="30" name="Group 29"/>
          <p:cNvGrpSpPr/>
          <p:nvPr/>
        </p:nvGrpSpPr>
        <p:grpSpPr>
          <a:xfrm>
            <a:off x="6609935" y="3212551"/>
            <a:ext cx="1912748" cy="1384999"/>
            <a:chOff x="5870857" y="4341698"/>
            <a:chExt cx="1912748" cy="1384999"/>
          </a:xfrm>
        </p:grpSpPr>
        <p:sp>
          <p:nvSpPr>
            <p:cNvPr id="31" name="Oval 30"/>
            <p:cNvSpPr/>
            <p:nvPr/>
          </p:nvSpPr>
          <p:spPr>
            <a:xfrm rot="1677074">
              <a:off x="5870857" y="4341698"/>
              <a:ext cx="791006" cy="803069"/>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515576" y="5080366"/>
              <a:ext cx="1268029" cy="646331"/>
            </a:xfrm>
            <a:prstGeom prst="rect">
              <a:avLst/>
            </a:prstGeom>
            <a:solidFill>
              <a:schemeClr val="accent4">
                <a:alpha val="77000"/>
              </a:schemeClr>
            </a:solidFill>
          </p:spPr>
          <p:txBody>
            <a:bodyPr wrap="square" rtlCol="0">
              <a:spAutoFit/>
            </a:bodyPr>
            <a:lstStyle/>
            <a:p>
              <a:pPr algn="ctr"/>
              <a:r>
                <a:rPr lang="en-US" dirty="0">
                  <a:solidFill>
                    <a:schemeClr val="bg1"/>
                  </a:solidFill>
                  <a:latin typeface="Franklin Gothic Medium" charset="0"/>
                  <a:ea typeface="Franklin Gothic Medium" charset="0"/>
                  <a:cs typeface="Franklin Gothic Medium" charset="0"/>
                </a:rPr>
                <a:t>e</a:t>
              </a:r>
              <a:r>
                <a:rPr lang="en-US" dirty="0" smtClean="0">
                  <a:solidFill>
                    <a:schemeClr val="bg1"/>
                  </a:solidFill>
                  <a:latin typeface="Franklin Gothic Medium" charset="0"/>
                  <a:ea typeface="Franklin Gothic Medium" charset="0"/>
                  <a:cs typeface="Franklin Gothic Medium" charset="0"/>
                </a:rPr>
                <a:t>fficient </a:t>
              </a:r>
            </a:p>
            <a:p>
              <a:pPr algn="ctr"/>
              <a:r>
                <a:rPr lang="en-US" dirty="0" smtClean="0">
                  <a:solidFill>
                    <a:schemeClr val="bg1"/>
                  </a:solidFill>
                  <a:latin typeface="Franklin Gothic Medium" charset="0"/>
                  <a:ea typeface="Franklin Gothic Medium" charset="0"/>
                  <a:cs typeface="Franklin Gothic Medium" charset="0"/>
                </a:rPr>
                <a:t>coal plants</a:t>
              </a:r>
            </a:p>
          </p:txBody>
        </p:sp>
      </p:grpSp>
      <p:grpSp>
        <p:nvGrpSpPr>
          <p:cNvPr id="33" name="Group 32"/>
          <p:cNvGrpSpPr/>
          <p:nvPr/>
        </p:nvGrpSpPr>
        <p:grpSpPr>
          <a:xfrm>
            <a:off x="2634889" y="2466550"/>
            <a:ext cx="1323284" cy="1305879"/>
            <a:chOff x="-1363232" y="1268595"/>
            <a:chExt cx="1323284" cy="1305879"/>
          </a:xfrm>
        </p:grpSpPr>
        <p:sp>
          <p:nvSpPr>
            <p:cNvPr id="34" name="Oval 33"/>
            <p:cNvSpPr/>
            <p:nvPr/>
          </p:nvSpPr>
          <p:spPr>
            <a:xfrm rot="1677074">
              <a:off x="-682797" y="1891979"/>
              <a:ext cx="642849" cy="682495"/>
            </a:xfrm>
            <a:prstGeom prst="ellipse">
              <a:avLst/>
            </a:prstGeom>
            <a:noFill/>
            <a:ln w="57150">
              <a:solidFill>
                <a:srgbClr val="7CE9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363232" y="1268595"/>
              <a:ext cx="887962" cy="646331"/>
            </a:xfrm>
            <a:prstGeom prst="rect">
              <a:avLst/>
            </a:prstGeom>
            <a:solidFill>
              <a:srgbClr val="7CE9DC">
                <a:alpha val="77000"/>
              </a:srgbClr>
            </a:solidFill>
          </p:spPr>
          <p:txBody>
            <a:bodyPr wrap="square" rtlCol="0">
              <a:spAutoFit/>
            </a:bodyPr>
            <a:lstStyle/>
            <a:p>
              <a:pPr algn="ctr"/>
              <a:r>
                <a:rPr lang="en-US" dirty="0" smtClean="0">
                  <a:solidFill>
                    <a:schemeClr val="bg1"/>
                  </a:solidFill>
                  <a:latin typeface="Franklin Gothic Medium" charset="0"/>
                  <a:ea typeface="Franklin Gothic Medium" charset="0"/>
                  <a:cs typeface="Franklin Gothic Medium" charset="0"/>
                </a:rPr>
                <a:t>gas for coal</a:t>
              </a:r>
            </a:p>
          </p:txBody>
        </p:sp>
      </p:grpSp>
      <p:grpSp>
        <p:nvGrpSpPr>
          <p:cNvPr id="36" name="Group 35"/>
          <p:cNvGrpSpPr/>
          <p:nvPr/>
        </p:nvGrpSpPr>
        <p:grpSpPr>
          <a:xfrm>
            <a:off x="3626719" y="1905000"/>
            <a:ext cx="2376610" cy="1512472"/>
            <a:chOff x="1613123" y="3447429"/>
            <a:chExt cx="2376610" cy="1512472"/>
          </a:xfrm>
        </p:grpSpPr>
        <p:sp>
          <p:nvSpPr>
            <p:cNvPr id="37" name="Oval 36"/>
            <p:cNvSpPr/>
            <p:nvPr/>
          </p:nvSpPr>
          <p:spPr>
            <a:xfrm>
              <a:off x="1613123" y="4148899"/>
              <a:ext cx="2376610" cy="811002"/>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164343" y="3447429"/>
              <a:ext cx="1140809" cy="646331"/>
            </a:xfrm>
            <a:prstGeom prst="rect">
              <a:avLst/>
            </a:prstGeom>
            <a:solidFill>
              <a:schemeClr val="accent4">
                <a:alpha val="77000"/>
              </a:schemeClr>
            </a:solidFill>
          </p:spPr>
          <p:txBody>
            <a:bodyPr wrap="square" rtlCol="0">
              <a:spAutoFit/>
            </a:bodyPr>
            <a:lstStyle/>
            <a:p>
              <a:pPr algn="ctr"/>
              <a:r>
                <a:rPr lang="en-US" dirty="0">
                  <a:solidFill>
                    <a:schemeClr val="bg1"/>
                  </a:solidFill>
                  <a:latin typeface="Franklin Gothic Medium" charset="0"/>
                  <a:ea typeface="Franklin Gothic Medium" charset="0"/>
                  <a:cs typeface="Franklin Gothic Medium" charset="0"/>
                </a:rPr>
                <a:t>e</a:t>
              </a:r>
              <a:r>
                <a:rPr lang="en-US" dirty="0" smtClean="0">
                  <a:solidFill>
                    <a:schemeClr val="bg1"/>
                  </a:solidFill>
                  <a:latin typeface="Franklin Gothic Medium" charset="0"/>
                  <a:ea typeface="Franklin Gothic Medium" charset="0"/>
                  <a:cs typeface="Franklin Gothic Medium" charset="0"/>
                </a:rPr>
                <a:t>nd-use efficiency</a:t>
              </a:r>
            </a:p>
          </p:txBody>
        </p:sp>
      </p:grpSp>
      <p:grpSp>
        <p:nvGrpSpPr>
          <p:cNvPr id="39" name="Group 38"/>
          <p:cNvGrpSpPr/>
          <p:nvPr/>
        </p:nvGrpSpPr>
        <p:grpSpPr>
          <a:xfrm>
            <a:off x="5220288" y="3206944"/>
            <a:ext cx="1958973" cy="1646846"/>
            <a:chOff x="1792155" y="3347114"/>
            <a:chExt cx="1958973" cy="1646846"/>
          </a:xfrm>
        </p:grpSpPr>
        <p:sp>
          <p:nvSpPr>
            <p:cNvPr id="40" name="Oval 39"/>
            <p:cNvSpPr/>
            <p:nvPr/>
          </p:nvSpPr>
          <p:spPr>
            <a:xfrm>
              <a:off x="1792155" y="3347114"/>
              <a:ext cx="1283344" cy="1227481"/>
            </a:xfrm>
            <a:prstGeom prst="ellipse">
              <a:avLst/>
            </a:prstGeom>
            <a:noFill/>
            <a:ln w="57150">
              <a:solidFill>
                <a:srgbClr val="D99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698002" y="4624628"/>
              <a:ext cx="1053126" cy="369332"/>
            </a:xfrm>
            <a:prstGeom prst="rect">
              <a:avLst/>
            </a:prstGeom>
            <a:solidFill>
              <a:srgbClr val="D992CC">
                <a:alpha val="77000"/>
              </a:srgbClr>
            </a:solidFill>
          </p:spPr>
          <p:txBody>
            <a:bodyPr wrap="square" rtlCol="0">
              <a:spAutoFit/>
            </a:bodyPr>
            <a:lstStyle/>
            <a:p>
              <a:pPr algn="ctr"/>
              <a:r>
                <a:rPr lang="en-US" dirty="0">
                  <a:solidFill>
                    <a:schemeClr val="bg1"/>
                  </a:solidFill>
                  <a:latin typeface="Franklin Gothic Medium" charset="0"/>
                  <a:ea typeface="Franklin Gothic Medium" charset="0"/>
                  <a:cs typeface="Franklin Gothic Medium" charset="0"/>
                </a:rPr>
                <a:t>s</a:t>
              </a:r>
              <a:r>
                <a:rPr lang="en-US" dirty="0" smtClean="0">
                  <a:solidFill>
                    <a:schemeClr val="bg1"/>
                  </a:solidFill>
                  <a:latin typeface="Franklin Gothic Medium" charset="0"/>
                  <a:ea typeface="Franklin Gothic Medium" charset="0"/>
                  <a:cs typeface="Franklin Gothic Medium" charset="0"/>
                </a:rPr>
                <a:t>torage!</a:t>
              </a:r>
            </a:p>
          </p:txBody>
        </p:sp>
      </p:grpSp>
      <p:sp>
        <p:nvSpPr>
          <p:cNvPr id="2" name="Title 1"/>
          <p:cNvSpPr>
            <a:spLocks noGrp="1"/>
          </p:cNvSpPr>
          <p:nvPr>
            <p:ph type="title"/>
          </p:nvPr>
        </p:nvSpPr>
        <p:spPr>
          <a:xfrm>
            <a:off x="457200" y="152400"/>
            <a:ext cx="8229600" cy="609600"/>
          </a:xfrm>
        </p:spPr>
        <p:txBody>
          <a:bodyPr>
            <a:normAutofit fontScale="90000"/>
          </a:bodyPr>
          <a:lstStyle/>
          <a:p>
            <a:r>
              <a:rPr lang="en-US" dirty="0">
                <a:latin typeface="+mn-lt"/>
                <a:ea typeface="Franklin Gothic Medium" charset="0"/>
                <a:cs typeface="Franklin Gothic Medium" charset="0"/>
              </a:rPr>
              <a:t>Stabilization wedges</a:t>
            </a:r>
            <a:r>
              <a:rPr lang="mr-IN" dirty="0">
                <a:latin typeface="+mn-lt"/>
                <a:ea typeface="Franklin Gothic Medium" charset="0"/>
                <a:cs typeface="Franklin Gothic Medium" charset="0"/>
              </a:rPr>
              <a:t>…</a:t>
            </a:r>
            <a:r>
              <a:rPr lang="en-US" dirty="0">
                <a:latin typeface="+mn-lt"/>
                <a:ea typeface="Franklin Gothic Medium" charset="0"/>
                <a:cs typeface="Franklin Gothic Medium" charset="0"/>
              </a:rPr>
              <a:t> in 2018 </a:t>
            </a:r>
            <a:endParaRPr lang="en-US" dirty="0">
              <a:latin typeface="+mn-lt"/>
            </a:endParaRPr>
          </a:p>
        </p:txBody>
      </p:sp>
      <p:sp>
        <p:nvSpPr>
          <p:cNvPr id="43" name="TextBox 42"/>
          <p:cNvSpPr txBox="1"/>
          <p:nvPr/>
        </p:nvSpPr>
        <p:spPr>
          <a:xfrm>
            <a:off x="4876800" y="6258580"/>
            <a:ext cx="4267200" cy="523220"/>
          </a:xfrm>
          <a:prstGeom prst="rect">
            <a:avLst/>
          </a:prstGeom>
          <a:noFill/>
        </p:spPr>
        <p:txBody>
          <a:bodyPr wrap="square" rIns="0" rtlCol="0" anchor="b" anchorCtr="0">
            <a:spAutoFit/>
          </a:bodyPr>
          <a:lstStyle/>
          <a:p>
            <a:pPr algn="ctr"/>
            <a:r>
              <a:rPr lang="en-US" sz="1400" dirty="0" smtClean="0">
                <a:solidFill>
                  <a:schemeClr val="tx2"/>
                </a:solidFill>
                <a:ea typeface="Franklin Gothic Book" charset="0"/>
                <a:cs typeface="Franklin Gothic Book" charset="0"/>
              </a:rPr>
              <a:t>Melbourne Cup</a:t>
            </a:r>
            <a:r>
              <a:rPr lang="en-US" sz="1400" dirty="0">
                <a:solidFill>
                  <a:schemeClr val="tx2"/>
                </a:solidFill>
                <a:ea typeface="Franklin Gothic Book" charset="0"/>
                <a:cs typeface="Franklin Gothic Book" charset="0"/>
              </a:rPr>
              <a:t>, The Foreign </a:t>
            </a:r>
            <a:r>
              <a:rPr lang="en-US" sz="1400" dirty="0" smtClean="0">
                <a:solidFill>
                  <a:schemeClr val="tx2"/>
                </a:solidFill>
                <a:ea typeface="Franklin Gothic Book" charset="0"/>
                <a:cs typeface="Franklin Gothic Book" charset="0"/>
              </a:rPr>
              <a:t>Correspondents‘ Club</a:t>
            </a:r>
            <a:r>
              <a:rPr lang="en-US" sz="1400" dirty="0">
                <a:solidFill>
                  <a:schemeClr val="tx2"/>
                </a:solidFill>
                <a:ea typeface="Franklin Gothic Book" charset="0"/>
                <a:cs typeface="Franklin Gothic Book" charset="0"/>
              </a:rPr>
              <a:t>, Hong </a:t>
            </a:r>
            <a:r>
              <a:rPr lang="en-US" sz="1400" dirty="0" smtClean="0">
                <a:solidFill>
                  <a:schemeClr val="tx2"/>
                </a:solidFill>
                <a:ea typeface="Franklin Gothic Book" charset="0"/>
                <a:cs typeface="Franklin Gothic Book" charset="0"/>
              </a:rPr>
              <a:t>Kong. https</a:t>
            </a:r>
            <a:r>
              <a:rPr lang="en-US" sz="1400" dirty="0">
                <a:solidFill>
                  <a:schemeClr val="tx2"/>
                </a:solidFill>
                <a:ea typeface="Franklin Gothic Book" charset="0"/>
                <a:cs typeface="Franklin Gothic Book" charset="0"/>
              </a:rPr>
              <a:t>://</a:t>
            </a:r>
            <a:r>
              <a:rPr lang="en-US" sz="1400" dirty="0" err="1" smtClean="0">
                <a:solidFill>
                  <a:schemeClr val="tx2"/>
                </a:solidFill>
                <a:ea typeface="Franklin Gothic Book" charset="0"/>
                <a:cs typeface="Franklin Gothic Book" charset="0"/>
              </a:rPr>
              <a:t>www.fcchk.org</a:t>
            </a:r>
            <a:r>
              <a:rPr lang="en-US" sz="1400" dirty="0" smtClean="0">
                <a:solidFill>
                  <a:schemeClr val="tx2"/>
                </a:solidFill>
                <a:ea typeface="Franklin Gothic Book" charset="0"/>
                <a:cs typeface="Franklin Gothic Book" charset="0"/>
              </a:rPr>
              <a:t>/event/</a:t>
            </a:r>
            <a:r>
              <a:rPr lang="en-US" sz="1400" dirty="0" err="1" smtClean="0">
                <a:solidFill>
                  <a:schemeClr val="tx2"/>
                </a:solidFill>
                <a:ea typeface="Franklin Gothic Book" charset="0"/>
                <a:cs typeface="Franklin Gothic Book" charset="0"/>
              </a:rPr>
              <a:t>melbourne</a:t>
            </a:r>
            <a:r>
              <a:rPr lang="en-US" sz="1400" dirty="0" smtClean="0">
                <a:solidFill>
                  <a:schemeClr val="tx2"/>
                </a:solidFill>
                <a:ea typeface="Franklin Gothic Book" charset="0"/>
                <a:cs typeface="Franklin Gothic Book" charset="0"/>
              </a:rPr>
              <a:t>-cup</a:t>
            </a:r>
            <a:endParaRPr lang="en-US" sz="1400" dirty="0">
              <a:solidFill>
                <a:schemeClr val="tx2"/>
              </a:solidFill>
              <a:ea typeface="Franklin Gothic Book" charset="0"/>
              <a:cs typeface="Franklin Gothic Book" charset="0"/>
            </a:endParaRPr>
          </a:p>
        </p:txBody>
      </p:sp>
      <p:sp>
        <p:nvSpPr>
          <p:cNvPr id="44" name="TextBox 43"/>
          <p:cNvSpPr txBox="1"/>
          <p:nvPr/>
        </p:nvSpPr>
        <p:spPr>
          <a:xfrm>
            <a:off x="21770" y="6172200"/>
            <a:ext cx="4953000" cy="461665"/>
          </a:xfrm>
          <a:prstGeom prst="rect">
            <a:avLst/>
          </a:prstGeom>
          <a:noFill/>
          <a:ln>
            <a:solidFill>
              <a:srgbClr val="00B050"/>
            </a:solidFill>
          </a:ln>
        </p:spPr>
        <p:txBody>
          <a:bodyPr wrap="square" rtlCol="0">
            <a:spAutoFit/>
          </a:bodyPr>
          <a:lstStyle/>
          <a:p>
            <a:r>
              <a:rPr lang="en-US" sz="2400" b="1" dirty="0" smtClean="0">
                <a:solidFill>
                  <a:srgbClr val="FF0000"/>
                </a:solidFill>
              </a:rPr>
              <a:t>*</a:t>
            </a:r>
            <a:r>
              <a:rPr lang="en-US" sz="2400" b="1" dirty="0" smtClean="0">
                <a:solidFill>
                  <a:srgbClr val="00B050"/>
                </a:solidFill>
              </a:rPr>
              <a:t>7. Solar and wind have raced ahead.</a:t>
            </a:r>
            <a:endParaRPr lang="en-US" sz="2400" b="1" dirty="0">
              <a:solidFill>
                <a:srgbClr val="00B050"/>
              </a:solidFill>
            </a:endParaRPr>
          </a:p>
        </p:txBody>
      </p:sp>
    </p:spTree>
    <p:extLst>
      <p:ext uri="{BB962C8B-B14F-4D97-AF65-F5344CB8AC3E}">
        <p14:creationId xmlns:p14="http://schemas.microsoft.com/office/powerpoint/2010/main" val="3390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739500"/>
          </a:xfrm>
        </p:spPr>
        <p:txBody>
          <a:bodyPr>
            <a:normAutofit fontScale="90000"/>
          </a:bodyPr>
          <a:lstStyle/>
          <a:p>
            <a:r>
              <a:rPr lang="en-US" sz="4000" dirty="0" smtClean="0"/>
              <a:t>U.S. power plants: Replaced by what? When?</a:t>
            </a:r>
            <a:endParaRPr lang="en-US" sz="4000" dirty="0"/>
          </a:p>
        </p:txBody>
      </p:sp>
      <p:grpSp>
        <p:nvGrpSpPr>
          <p:cNvPr id="26" name="Group 25"/>
          <p:cNvGrpSpPr/>
          <p:nvPr/>
        </p:nvGrpSpPr>
        <p:grpSpPr>
          <a:xfrm>
            <a:off x="1066800" y="1066800"/>
            <a:ext cx="7010400" cy="4724399"/>
            <a:chOff x="685800" y="1317899"/>
            <a:chExt cx="3515126" cy="1751396"/>
          </a:xfrm>
        </p:grpSpPr>
        <p:pic>
          <p:nvPicPr>
            <p:cNvPr id="24" name="Picture 2" descr="http://www.eia.gov/todayinenergy/images/2016.03.18/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17899"/>
              <a:ext cx="3515126" cy="175139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308258" y="1582307"/>
              <a:ext cx="649514" cy="164373"/>
            </a:xfrm>
            <a:prstGeom prst="rect">
              <a:avLst/>
            </a:prstGeom>
            <a:noFill/>
            <a:ln>
              <a:solidFill>
                <a:srgbClr val="FF0000"/>
              </a:solidFill>
            </a:ln>
          </p:spPr>
          <p:txBody>
            <a:bodyPr wrap="square" rtlCol="0">
              <a:spAutoFit/>
            </a:bodyPr>
            <a:lstStyle/>
            <a:p>
              <a:r>
                <a:rPr lang="en-US" b="1" dirty="0" smtClean="0">
                  <a:solidFill>
                    <a:srgbClr val="FF0000"/>
                  </a:solidFill>
                </a:rPr>
                <a:t>Age: 40.</a:t>
              </a:r>
              <a:endParaRPr lang="en-US" b="1" dirty="0">
                <a:solidFill>
                  <a:srgbClr val="FF0000"/>
                </a:solidFill>
              </a:endParaRPr>
            </a:p>
          </p:txBody>
        </p:sp>
        <p:cxnSp>
          <p:nvCxnSpPr>
            <p:cNvPr id="21" name="Straight Connector 20"/>
            <p:cNvCxnSpPr/>
            <p:nvPr/>
          </p:nvCxnSpPr>
          <p:spPr>
            <a:xfrm>
              <a:off x="2271893" y="1611027"/>
              <a:ext cx="0" cy="12345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905000" y="3048000"/>
            <a:ext cx="1752600" cy="461665"/>
          </a:xfrm>
          <a:prstGeom prst="rect">
            <a:avLst/>
          </a:prstGeom>
          <a:noFill/>
          <a:ln>
            <a:solidFill>
              <a:srgbClr val="FF0000"/>
            </a:solidFill>
          </a:ln>
        </p:spPr>
        <p:txBody>
          <a:bodyPr wrap="square" rtlCol="0">
            <a:spAutoFit/>
          </a:bodyPr>
          <a:lstStyle/>
          <a:p>
            <a:r>
              <a:rPr lang="en-US" sz="2400" dirty="0" smtClean="0">
                <a:solidFill>
                  <a:srgbClr val="FF0000"/>
                </a:solidFill>
              </a:rPr>
              <a:t>Relicensing?</a:t>
            </a:r>
            <a:endParaRPr lang="en-US" sz="2400" dirty="0">
              <a:solidFill>
                <a:srgbClr val="FF0000"/>
              </a:solidFill>
            </a:endParaRPr>
          </a:p>
        </p:txBody>
      </p:sp>
      <p:sp>
        <p:nvSpPr>
          <p:cNvPr id="10" name="TextBox 9"/>
          <p:cNvSpPr txBox="1"/>
          <p:nvPr/>
        </p:nvSpPr>
        <p:spPr>
          <a:xfrm>
            <a:off x="4419600" y="3048000"/>
            <a:ext cx="1828800" cy="830997"/>
          </a:xfrm>
          <a:prstGeom prst="rect">
            <a:avLst/>
          </a:prstGeom>
          <a:noFill/>
          <a:ln>
            <a:solidFill>
              <a:srgbClr val="FF0000"/>
            </a:solidFill>
          </a:ln>
        </p:spPr>
        <p:txBody>
          <a:bodyPr wrap="square" rtlCol="0">
            <a:spAutoFit/>
          </a:bodyPr>
          <a:lstStyle/>
          <a:p>
            <a:r>
              <a:rPr lang="en-US" sz="2400" dirty="0" smtClean="0">
                <a:solidFill>
                  <a:srgbClr val="FF0000"/>
                </a:solidFill>
              </a:rPr>
              <a:t>Early retirement?</a:t>
            </a:r>
            <a:endParaRPr lang="en-US" sz="2400" dirty="0">
              <a:solidFill>
                <a:srgbClr val="FF0000"/>
              </a:solidFill>
            </a:endParaRPr>
          </a:p>
        </p:txBody>
      </p:sp>
    </p:spTree>
    <p:extLst>
      <p:ext uri="{BB962C8B-B14F-4D97-AF65-F5344CB8AC3E}">
        <p14:creationId xmlns:p14="http://schemas.microsoft.com/office/powerpoint/2010/main" val="220322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1000" y="228600"/>
            <a:ext cx="8458200" cy="715962"/>
          </a:xfrm>
        </p:spPr>
        <p:txBody>
          <a:bodyPr>
            <a:normAutofit fontScale="90000"/>
          </a:bodyPr>
          <a:lstStyle/>
          <a:p>
            <a:r>
              <a:rPr lang="en-US" dirty="0"/>
              <a:t>Wind Power: </a:t>
            </a:r>
            <a:r>
              <a:rPr lang="en-US" dirty="0" smtClean="0"/>
              <a:t>Low-Output Analysis (LOA)</a:t>
            </a:r>
            <a:endParaRPr lang="en-US" dirty="0"/>
          </a:p>
        </p:txBody>
      </p:sp>
      <p:pic>
        <p:nvPicPr>
          <p:cNvPr id="3" name="Picture 2"/>
          <p:cNvPicPr>
            <a:picLocks noChangeAspect="1"/>
          </p:cNvPicPr>
          <p:nvPr/>
        </p:nvPicPr>
        <p:blipFill>
          <a:blip r:embed="rId3"/>
          <a:stretch>
            <a:fillRect/>
          </a:stretch>
        </p:blipFill>
        <p:spPr>
          <a:xfrm>
            <a:off x="2295" y="1023258"/>
            <a:ext cx="9138696" cy="4310246"/>
          </a:xfrm>
          <a:prstGeom prst="rect">
            <a:avLst/>
          </a:prstGeom>
        </p:spPr>
      </p:pic>
      <p:sp>
        <p:nvSpPr>
          <p:cNvPr id="5" name="TextBox 4"/>
          <p:cNvSpPr txBox="1"/>
          <p:nvPr/>
        </p:nvSpPr>
        <p:spPr>
          <a:xfrm>
            <a:off x="1295400" y="1563469"/>
            <a:ext cx="7010400" cy="646331"/>
          </a:xfrm>
          <a:prstGeom prst="rect">
            <a:avLst/>
          </a:prstGeom>
          <a:noFill/>
          <a:ln>
            <a:solidFill>
              <a:schemeClr val="tx1"/>
            </a:solidFill>
          </a:ln>
        </p:spPr>
        <p:txBody>
          <a:bodyPr wrap="square" rtlCol="0">
            <a:spAutoFit/>
          </a:bodyPr>
          <a:lstStyle/>
          <a:p>
            <a:r>
              <a:rPr lang="en-US" dirty="0"/>
              <a:t> </a:t>
            </a:r>
            <a:r>
              <a:rPr lang="en-US" dirty="0" smtClean="0"/>
              <a:t>A, B, C, and D mark the four longest periods with wind power output below 3GW, half of the annual average (6 GW). Installed capacity: 17GW.</a:t>
            </a:r>
            <a:endParaRPr lang="en-US" dirty="0"/>
          </a:p>
        </p:txBody>
      </p:sp>
      <p:sp>
        <p:nvSpPr>
          <p:cNvPr id="8" name="TextBox 7"/>
          <p:cNvSpPr txBox="1"/>
          <p:nvPr/>
        </p:nvSpPr>
        <p:spPr>
          <a:xfrm>
            <a:off x="5181600" y="6477000"/>
            <a:ext cx="3886200" cy="338554"/>
          </a:xfrm>
          <a:prstGeom prst="rect">
            <a:avLst/>
          </a:prstGeom>
          <a:noFill/>
        </p:spPr>
        <p:txBody>
          <a:bodyPr wrap="square" rtlCol="0">
            <a:spAutoFit/>
          </a:bodyPr>
          <a:lstStyle/>
          <a:p>
            <a:r>
              <a:rPr lang="en-US" sz="1600" b="1" dirty="0" smtClean="0"/>
              <a:t>Figure and analysis courtesy of Pedro Haro</a:t>
            </a:r>
            <a:r>
              <a:rPr lang="en-US" sz="1600" dirty="0" smtClean="0"/>
              <a:t>.</a:t>
            </a:r>
            <a:endParaRPr lang="en-US" sz="1600" dirty="0"/>
          </a:p>
        </p:txBody>
      </p:sp>
      <p:sp>
        <p:nvSpPr>
          <p:cNvPr id="14" name="Rectangle 13"/>
          <p:cNvSpPr/>
          <p:nvPr/>
        </p:nvSpPr>
        <p:spPr>
          <a:xfrm>
            <a:off x="424542" y="5493603"/>
            <a:ext cx="8414658" cy="830997"/>
          </a:xfrm>
          <a:prstGeom prst="rect">
            <a:avLst/>
          </a:prstGeom>
        </p:spPr>
        <p:txBody>
          <a:bodyPr wrap="square">
            <a:spAutoFit/>
          </a:bodyPr>
          <a:lstStyle/>
          <a:p>
            <a:r>
              <a:rPr lang="en-US" sz="2400" dirty="0" smtClean="0"/>
              <a:t>Wind accounted for 15% of 2016 ERCOT (roughly, Texas) electricity production. Wind expansion could be thwarted by events like A-D. </a:t>
            </a:r>
            <a:endParaRPr lang="en-US" sz="2400" dirty="0"/>
          </a:p>
        </p:txBody>
      </p:sp>
      <p:grpSp>
        <p:nvGrpSpPr>
          <p:cNvPr id="16" name="Group 15"/>
          <p:cNvGrpSpPr/>
          <p:nvPr/>
        </p:nvGrpSpPr>
        <p:grpSpPr>
          <a:xfrm>
            <a:off x="-628" y="1023754"/>
            <a:ext cx="9138696" cy="4310246"/>
            <a:chOff x="-628" y="1023754"/>
            <a:chExt cx="9138696" cy="4310246"/>
          </a:xfrm>
        </p:grpSpPr>
        <p:grpSp>
          <p:nvGrpSpPr>
            <p:cNvPr id="13" name="Group 12"/>
            <p:cNvGrpSpPr/>
            <p:nvPr/>
          </p:nvGrpSpPr>
          <p:grpSpPr>
            <a:xfrm>
              <a:off x="-628" y="1023754"/>
              <a:ext cx="9138696" cy="4310246"/>
              <a:chOff x="-628" y="1023754"/>
              <a:chExt cx="9138696" cy="4310246"/>
            </a:xfrm>
          </p:grpSpPr>
          <p:pic>
            <p:nvPicPr>
              <p:cNvPr id="6" name="Picture 5"/>
              <p:cNvPicPr>
                <a:picLocks noChangeAspect="1"/>
              </p:cNvPicPr>
              <p:nvPr/>
            </p:nvPicPr>
            <p:blipFill>
              <a:blip r:embed="rId4"/>
              <a:stretch>
                <a:fillRect/>
              </a:stretch>
            </p:blipFill>
            <p:spPr>
              <a:xfrm>
                <a:off x="-628" y="1023754"/>
                <a:ext cx="9138696" cy="4310246"/>
              </a:xfrm>
              <a:prstGeom prst="rect">
                <a:avLst/>
              </a:prstGeom>
            </p:spPr>
          </p:pic>
          <p:grpSp>
            <p:nvGrpSpPr>
              <p:cNvPr id="12" name="Group 11"/>
              <p:cNvGrpSpPr/>
              <p:nvPr/>
            </p:nvGrpSpPr>
            <p:grpSpPr>
              <a:xfrm>
                <a:off x="272142" y="1360714"/>
                <a:ext cx="598712" cy="3211288"/>
                <a:chOff x="272142" y="1360714"/>
                <a:chExt cx="598712" cy="3211288"/>
              </a:xfrm>
            </p:grpSpPr>
            <p:sp>
              <p:nvSpPr>
                <p:cNvPr id="9" name="Oval 8"/>
                <p:cNvSpPr/>
                <p:nvPr/>
              </p:nvSpPr>
              <p:spPr>
                <a:xfrm>
                  <a:off x="272142" y="1360714"/>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 y="3635828"/>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7454" y="4267202"/>
                  <a:ext cx="5334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 name="Straight Connector 6"/>
            <p:cNvCxnSpPr/>
            <p:nvPr/>
          </p:nvCxnSpPr>
          <p:spPr>
            <a:xfrm>
              <a:off x="805542" y="4452256"/>
              <a:ext cx="818605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800" y="4104696"/>
              <a:ext cx="2514600" cy="369332"/>
            </a:xfrm>
            <a:prstGeom prst="rect">
              <a:avLst/>
            </a:prstGeom>
            <a:noFill/>
          </p:spPr>
          <p:txBody>
            <a:bodyPr wrap="square" rtlCol="0">
              <a:spAutoFit/>
            </a:bodyPr>
            <a:lstStyle/>
            <a:p>
              <a:r>
                <a:rPr lang="en-US" b="1" dirty="0" smtClean="0">
                  <a:solidFill>
                    <a:srgbClr val="7030A0"/>
                  </a:solidFill>
                </a:rPr>
                <a:t>50% of annual average</a:t>
              </a:r>
              <a:endParaRPr lang="en-US" b="1" dirty="0">
                <a:solidFill>
                  <a:srgbClr val="7030A0"/>
                </a:solidFill>
              </a:endParaRPr>
            </a:p>
          </p:txBody>
        </p:sp>
      </p:grpSp>
    </p:spTree>
    <p:extLst>
      <p:ext uri="{BB962C8B-B14F-4D97-AF65-F5344CB8AC3E}">
        <p14:creationId xmlns:p14="http://schemas.microsoft.com/office/powerpoint/2010/main" val="1138868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295400"/>
          </a:xfrm>
        </p:spPr>
        <p:txBody>
          <a:bodyPr>
            <a:noAutofit/>
          </a:bodyPr>
          <a:lstStyle/>
          <a:p>
            <a:r>
              <a:rPr lang="en-US" sz="4000" dirty="0" smtClean="0"/>
              <a:t>Rapid Switch: </a:t>
            </a:r>
            <a:br>
              <a:rPr lang="en-US" sz="4000" dirty="0" smtClean="0"/>
            </a:br>
            <a:r>
              <a:rPr lang="en-US" sz="4000" dirty="0" smtClean="0"/>
              <a:t>How </a:t>
            </a:r>
            <a:r>
              <a:rPr lang="en-US" sz="4000" dirty="0"/>
              <a:t>quickly </a:t>
            </a:r>
            <a:r>
              <a:rPr lang="en-US" sz="4000" dirty="0" smtClean="0"/>
              <a:t>can change occur</a:t>
            </a:r>
            <a:r>
              <a:rPr lang="en-US" sz="4000" dirty="0"/>
              <a:t>?</a:t>
            </a:r>
          </a:p>
        </p:txBody>
      </p:sp>
      <p:sp>
        <p:nvSpPr>
          <p:cNvPr id="3" name="TextBox 2"/>
          <p:cNvSpPr txBox="1"/>
          <p:nvPr/>
        </p:nvSpPr>
        <p:spPr>
          <a:xfrm>
            <a:off x="304800" y="1524000"/>
            <a:ext cx="6553200" cy="2308324"/>
          </a:xfrm>
          <a:prstGeom prst="rect">
            <a:avLst/>
          </a:prstGeom>
          <a:noFill/>
        </p:spPr>
        <p:txBody>
          <a:bodyPr wrap="square" rtlCol="0">
            <a:spAutoFit/>
          </a:bodyPr>
          <a:lstStyle/>
          <a:p>
            <a:r>
              <a:rPr lang="en-US" sz="2400" dirty="0" smtClean="0"/>
              <a:t>How </a:t>
            </a:r>
            <a:r>
              <a:rPr lang="en-US" sz="2400" dirty="0"/>
              <a:t>quickly </a:t>
            </a:r>
            <a:r>
              <a:rPr lang="en-US" sz="2400" dirty="0" smtClean="0"/>
              <a:t>can solar </a:t>
            </a:r>
            <a:r>
              <a:rPr lang="en-US" sz="2400" dirty="0"/>
              <a:t>and wind </a:t>
            </a:r>
            <a:r>
              <a:rPr lang="en-US" sz="2400" dirty="0" smtClean="0"/>
              <a:t>gain </a:t>
            </a:r>
            <a:r>
              <a:rPr lang="en-US" sz="2400" dirty="0"/>
              <a:t>market share? How quickly </a:t>
            </a:r>
            <a:r>
              <a:rPr lang="en-US" sz="2400" dirty="0" smtClean="0"/>
              <a:t>can coal lose </a:t>
            </a:r>
            <a:r>
              <a:rPr lang="en-US" sz="2400" dirty="0"/>
              <a:t>market share?</a:t>
            </a:r>
          </a:p>
          <a:p>
            <a:endParaRPr lang="en-US" sz="1200" dirty="0"/>
          </a:p>
          <a:p>
            <a:r>
              <a:rPr lang="en-US" sz="2400" dirty="0"/>
              <a:t>What limits how quickly social norms can </a:t>
            </a:r>
            <a:r>
              <a:rPr lang="en-US" sz="2400" dirty="0" smtClean="0"/>
              <a:t>change</a:t>
            </a:r>
            <a:r>
              <a:rPr lang="en-US" sz="2400" dirty="0"/>
              <a:t>?</a:t>
            </a:r>
          </a:p>
          <a:p>
            <a:pPr lvl="1"/>
            <a:r>
              <a:rPr lang="en-US" sz="2000" dirty="0" smtClean="0"/>
              <a:t>Wind </a:t>
            </a:r>
            <a:r>
              <a:rPr lang="en-US" sz="2000" dirty="0"/>
              <a:t>and solar intermittency will make us </a:t>
            </a:r>
            <a:r>
              <a:rPr lang="en-US" sz="2000" dirty="0" smtClean="0"/>
              <a:t>aware </a:t>
            </a:r>
            <a:r>
              <a:rPr lang="en-US" sz="2000" dirty="0"/>
              <a:t>of time in new </a:t>
            </a:r>
            <a:r>
              <a:rPr lang="en-US" sz="2000" dirty="0" smtClean="0"/>
              <a:t>ways </a:t>
            </a:r>
            <a:r>
              <a:rPr lang="en-US" sz="2000" dirty="0"/>
              <a:t>and increase our engagement with nature. </a:t>
            </a:r>
            <a:r>
              <a:rPr lang="en-US" sz="2000" dirty="0" smtClean="0"/>
              <a:t>How strongly will we resist?</a:t>
            </a:r>
            <a:endParaRPr lang="en-US" sz="2000" dirty="0"/>
          </a:p>
        </p:txBody>
      </p:sp>
      <p:pic>
        <p:nvPicPr>
          <p:cNvPr id="4098" name="Picture 2" descr="Image result for Find an image of a wall electric switch">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1583" y="1676400"/>
            <a:ext cx="2240017"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4800" y="3810000"/>
            <a:ext cx="7848600" cy="1569660"/>
          </a:xfrm>
          <a:prstGeom prst="rect">
            <a:avLst/>
          </a:prstGeom>
          <a:noFill/>
        </p:spPr>
        <p:txBody>
          <a:bodyPr wrap="square" rtlCol="0">
            <a:spAutoFit/>
          </a:bodyPr>
          <a:lstStyle/>
          <a:p>
            <a:r>
              <a:rPr lang="en-US" sz="2400" dirty="0" smtClean="0"/>
              <a:t>History </a:t>
            </a:r>
            <a:r>
              <a:rPr lang="en-US" sz="2400" dirty="0"/>
              <a:t>is useful: How quickly did automobiles displace horses? Why neither faster nor slower? </a:t>
            </a:r>
          </a:p>
          <a:p>
            <a:endParaRPr lang="en-US" sz="2400" i="1" dirty="0" smtClean="0"/>
          </a:p>
          <a:p>
            <a:r>
              <a:rPr lang="en-US" sz="2400" i="1" dirty="0" smtClean="0"/>
              <a:t>What </a:t>
            </a:r>
            <a:r>
              <a:rPr lang="en-US" sz="2400" i="1" dirty="0"/>
              <a:t>goes wrong when change is attempted too quickly</a:t>
            </a:r>
            <a:r>
              <a:rPr lang="en-US" sz="2400" i="1" dirty="0" smtClean="0"/>
              <a:t>?</a:t>
            </a:r>
          </a:p>
        </p:txBody>
      </p:sp>
      <p:sp>
        <p:nvSpPr>
          <p:cNvPr id="6" name="TextBox 5"/>
          <p:cNvSpPr txBox="1"/>
          <p:nvPr/>
        </p:nvSpPr>
        <p:spPr>
          <a:xfrm>
            <a:off x="304800" y="5715000"/>
            <a:ext cx="8610600" cy="461665"/>
          </a:xfrm>
          <a:prstGeom prst="rect">
            <a:avLst/>
          </a:prstGeom>
          <a:noFill/>
          <a:ln>
            <a:solidFill>
              <a:srgbClr val="00B050"/>
            </a:solidFill>
          </a:ln>
        </p:spPr>
        <p:txBody>
          <a:bodyPr wrap="square" rtlCol="0">
            <a:spAutoFit/>
          </a:bodyPr>
          <a:lstStyle/>
          <a:p>
            <a:r>
              <a:rPr lang="en-US" sz="2400" b="1" dirty="0">
                <a:solidFill>
                  <a:srgbClr val="00B050"/>
                </a:solidFill>
              </a:rPr>
              <a:t>8</a:t>
            </a:r>
            <a:r>
              <a:rPr lang="en-US" sz="2400" b="1" dirty="0" smtClean="0">
                <a:solidFill>
                  <a:srgbClr val="00B050"/>
                </a:solidFill>
              </a:rPr>
              <a:t>. </a:t>
            </a:r>
            <a:r>
              <a:rPr lang="en-US" sz="2400" b="1" dirty="0">
                <a:solidFill>
                  <a:srgbClr val="00B050"/>
                </a:solidFill>
              </a:rPr>
              <a:t>“Rapid Switch” (the pace of change) is ripe for academic inquiry. </a:t>
            </a:r>
          </a:p>
        </p:txBody>
      </p:sp>
    </p:spTree>
    <p:extLst>
      <p:ext uri="{BB962C8B-B14F-4D97-AF65-F5344CB8AC3E}">
        <p14:creationId xmlns:p14="http://schemas.microsoft.com/office/powerpoint/2010/main" val="2899058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04800" y="152400"/>
            <a:ext cx="8458200" cy="762000"/>
          </a:xfrm>
        </p:spPr>
        <p:txBody>
          <a:bodyPr>
            <a:normAutofit/>
          </a:bodyPr>
          <a:lstStyle/>
          <a:p>
            <a:r>
              <a:rPr lang="en-US" altLang="en-US" sz="4000" dirty="0"/>
              <a:t>Every “solution” is </a:t>
            </a:r>
            <a:r>
              <a:rPr lang="en-US" altLang="en-US" sz="4000" dirty="0" smtClean="0"/>
              <a:t>dangerous*.</a:t>
            </a:r>
          </a:p>
        </p:txBody>
      </p:sp>
      <p:sp>
        <p:nvSpPr>
          <p:cNvPr id="37891" name="Text Box 3"/>
          <p:cNvSpPr txBox="1">
            <a:spLocks noChangeArrowheads="1"/>
          </p:cNvSpPr>
          <p:nvPr/>
        </p:nvSpPr>
        <p:spPr bwMode="auto">
          <a:xfrm>
            <a:off x="381000" y="1371600"/>
            <a:ext cx="8305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dirty="0">
                <a:latin typeface="+mn-lt"/>
              </a:rPr>
              <a:t>Every strategy can be implemented well or poorly </a:t>
            </a:r>
            <a:endParaRPr lang="en-US" altLang="en-US" sz="2400" b="1" dirty="0">
              <a:latin typeface="+mn-lt"/>
            </a:endParaRPr>
          </a:p>
          <a:p>
            <a:pPr marL="0" lvl="2" indent="0" eaLnBrk="1" hangingPunct="1">
              <a:spcBef>
                <a:spcPct val="0"/>
              </a:spcBef>
              <a:buNone/>
            </a:pPr>
            <a:r>
              <a:rPr lang="en-US" altLang="en-US" dirty="0" smtClean="0">
                <a:latin typeface="+mn-lt"/>
              </a:rPr>
              <a:t>	Nuclear power</a:t>
            </a:r>
            <a:r>
              <a:rPr lang="en-US" altLang="en-US" dirty="0">
                <a:latin typeface="+mn-lt"/>
              </a:rPr>
              <a:t>	</a:t>
            </a:r>
            <a:r>
              <a:rPr lang="en-US" altLang="en-US" dirty="0" smtClean="0">
                <a:latin typeface="+mn-lt"/>
              </a:rPr>
              <a:t>	Nuclear </a:t>
            </a:r>
            <a:r>
              <a:rPr lang="en-US" altLang="en-US" dirty="0">
                <a:latin typeface="+mn-lt"/>
              </a:rPr>
              <a:t>war</a:t>
            </a:r>
          </a:p>
          <a:p>
            <a:pPr eaLnBrk="1" hangingPunct="1">
              <a:spcBef>
                <a:spcPct val="0"/>
              </a:spcBef>
              <a:buFontTx/>
              <a:buNone/>
            </a:pPr>
            <a:r>
              <a:rPr lang="en-US" altLang="en-US" sz="2400" dirty="0">
                <a:latin typeface="+mn-lt"/>
              </a:rPr>
              <a:t>	</a:t>
            </a:r>
            <a:r>
              <a:rPr lang="en-US" altLang="en-US" sz="2400" dirty="0" smtClean="0">
                <a:latin typeface="+mn-lt"/>
              </a:rPr>
              <a:t>Biocarbon 		Competing </a:t>
            </a:r>
            <a:r>
              <a:rPr lang="en-US" altLang="en-US" sz="2400" dirty="0">
                <a:latin typeface="+mn-lt"/>
              </a:rPr>
              <a:t>uses of land </a:t>
            </a:r>
            <a:endParaRPr lang="en-US" altLang="en-US" sz="2400" dirty="0" smtClean="0">
              <a:latin typeface="+mn-lt"/>
            </a:endParaRPr>
          </a:p>
          <a:p>
            <a:pPr eaLnBrk="1" hangingPunct="1">
              <a:spcBef>
                <a:spcPct val="0"/>
              </a:spcBef>
              <a:buNone/>
            </a:pPr>
            <a:r>
              <a:rPr lang="en-US" altLang="en-US" sz="2400" dirty="0" smtClean="0">
                <a:latin typeface="+mn-lt"/>
              </a:rPr>
              <a:t>	Geoengineering</a:t>
            </a:r>
            <a:r>
              <a:rPr lang="en-US" altLang="en-US" sz="2400" dirty="0">
                <a:latin typeface="+mn-lt"/>
              </a:rPr>
              <a:t>	Technological hegemony</a:t>
            </a:r>
          </a:p>
          <a:p>
            <a:pPr eaLnBrk="1" hangingPunct="1">
              <a:spcBef>
                <a:spcPct val="0"/>
              </a:spcBef>
              <a:buFontTx/>
              <a:buNone/>
            </a:pPr>
            <a:endParaRPr lang="en-US" altLang="en-US" sz="800" dirty="0" smtClean="0">
              <a:latin typeface="+mn-lt"/>
            </a:endParaRPr>
          </a:p>
          <a:p>
            <a:pPr eaLnBrk="1" hangingPunct="1">
              <a:spcBef>
                <a:spcPct val="0"/>
              </a:spcBef>
              <a:buNone/>
            </a:pPr>
            <a:r>
              <a:rPr lang="en-US" altLang="en-US" sz="2400" dirty="0">
                <a:latin typeface="+mn-lt"/>
              </a:rPr>
              <a:t>	“Clean coal”		Mining: worker and land impacts</a:t>
            </a:r>
          </a:p>
          <a:p>
            <a:pPr eaLnBrk="1" hangingPunct="1">
              <a:spcBef>
                <a:spcPct val="0"/>
              </a:spcBef>
              <a:buFontTx/>
              <a:buNone/>
            </a:pPr>
            <a:r>
              <a:rPr lang="en-US" altLang="en-US" sz="2400" dirty="0" smtClean="0">
                <a:latin typeface="+mn-lt"/>
              </a:rPr>
              <a:t>	Wind and solar</a:t>
            </a:r>
            <a:r>
              <a:rPr lang="en-US" altLang="en-US" sz="2400" dirty="0">
                <a:latin typeface="+mn-lt"/>
              </a:rPr>
              <a:t>	</a:t>
            </a:r>
            <a:r>
              <a:rPr lang="en-US" altLang="en-US" sz="2400" dirty="0" smtClean="0">
                <a:latin typeface="+mn-lt"/>
              </a:rPr>
              <a:t>Unreliability</a:t>
            </a:r>
            <a:r>
              <a:rPr lang="en-US" altLang="en-US" sz="2400" dirty="0">
                <a:latin typeface="+mn-lt"/>
              </a:rPr>
              <a:t>	</a:t>
            </a:r>
            <a:endParaRPr lang="en-US" altLang="en-US" sz="2400" dirty="0" smtClean="0">
              <a:latin typeface="+mn-lt"/>
            </a:endParaRPr>
          </a:p>
          <a:p>
            <a:pPr eaLnBrk="1" hangingPunct="1">
              <a:spcBef>
                <a:spcPct val="0"/>
              </a:spcBef>
              <a:buFontTx/>
              <a:buNone/>
            </a:pPr>
            <a:r>
              <a:rPr lang="en-US" altLang="en-US" sz="2400" dirty="0">
                <a:latin typeface="+mn-lt"/>
              </a:rPr>
              <a:t>	</a:t>
            </a:r>
            <a:r>
              <a:rPr lang="en-US" altLang="en-US" sz="2400" dirty="0" smtClean="0">
                <a:latin typeface="+mn-lt"/>
              </a:rPr>
              <a:t>Conservation</a:t>
            </a:r>
            <a:r>
              <a:rPr lang="en-US" altLang="en-US" sz="2400" dirty="0">
                <a:latin typeface="+mn-lt"/>
              </a:rPr>
              <a:t>		Regimentation </a:t>
            </a:r>
            <a:r>
              <a:rPr lang="en-US" altLang="en-US" sz="2400" dirty="0" smtClean="0">
                <a:latin typeface="+mn-lt"/>
              </a:rPr>
              <a:t>	</a:t>
            </a:r>
          </a:p>
          <a:p>
            <a:pPr eaLnBrk="1" hangingPunct="1">
              <a:spcBef>
                <a:spcPct val="0"/>
              </a:spcBef>
              <a:buNone/>
            </a:pPr>
            <a:r>
              <a:rPr lang="en-US" altLang="en-US" sz="1200" dirty="0">
                <a:latin typeface="+mn-lt"/>
              </a:rPr>
              <a:t>	</a:t>
            </a:r>
          </a:p>
          <a:p>
            <a:pPr eaLnBrk="1" hangingPunct="1">
              <a:spcBef>
                <a:spcPct val="0"/>
              </a:spcBef>
              <a:buNone/>
            </a:pPr>
            <a:r>
              <a:rPr lang="en-US" sz="2400" dirty="0" smtClean="0">
                <a:latin typeface="+mn-lt"/>
              </a:rPr>
              <a:t>It </a:t>
            </a:r>
            <a:r>
              <a:rPr lang="en-US" sz="2400" dirty="0">
                <a:latin typeface="+mn-lt"/>
              </a:rPr>
              <a:t>is essential to identify the “conditionalities” that make a solution less dangerous. </a:t>
            </a:r>
            <a:endParaRPr lang="en-US" sz="2400" dirty="0" smtClean="0">
              <a:latin typeface="+mn-lt"/>
            </a:endParaRPr>
          </a:p>
          <a:p>
            <a:pPr eaLnBrk="1" hangingPunct="1">
              <a:spcBef>
                <a:spcPct val="0"/>
              </a:spcBef>
              <a:buNone/>
            </a:pPr>
            <a:endParaRPr lang="en-US" sz="1200" dirty="0">
              <a:latin typeface="+mn-lt"/>
            </a:endParaRPr>
          </a:p>
          <a:p>
            <a:pPr eaLnBrk="1" hangingPunct="1">
              <a:spcBef>
                <a:spcPct val="0"/>
              </a:spcBef>
              <a:buNone/>
            </a:pPr>
            <a:r>
              <a:rPr lang="en-US" altLang="en-US" sz="2400" i="1" dirty="0">
                <a:latin typeface="+mn-lt"/>
              </a:rPr>
              <a:t>Risk management reappears</a:t>
            </a:r>
            <a:r>
              <a:rPr lang="en-US" altLang="en-US" sz="2400" dirty="0">
                <a:latin typeface="+mn-lt"/>
              </a:rPr>
              <a:t>: </a:t>
            </a:r>
            <a:r>
              <a:rPr lang="en-US" sz="2400" dirty="0">
                <a:latin typeface="+mn-lt"/>
              </a:rPr>
              <a:t>It is possible to achieve 2</a:t>
            </a:r>
            <a:r>
              <a:rPr lang="en-US" sz="2400" baseline="30000" dirty="0">
                <a:latin typeface="+mn-lt"/>
              </a:rPr>
              <a:t>o</a:t>
            </a:r>
            <a:r>
              <a:rPr lang="en-US" sz="2400" dirty="0">
                <a:latin typeface="+mn-lt"/>
              </a:rPr>
              <a:t>C and regret doing so</a:t>
            </a:r>
            <a:r>
              <a:rPr lang="en-US" sz="2400" dirty="0" smtClean="0">
                <a:latin typeface="+mn-lt"/>
              </a:rPr>
              <a:t>. </a:t>
            </a:r>
            <a:r>
              <a:rPr lang="en-US" altLang="en-US" sz="2400" dirty="0" smtClean="0">
                <a:latin typeface="+mn-lt"/>
              </a:rPr>
              <a:t>“</a:t>
            </a:r>
            <a:r>
              <a:rPr lang="en-US" sz="2400" dirty="0">
                <a:latin typeface="+mn-lt"/>
              </a:rPr>
              <a:t>Two-sided reasoning” weighs both the threat and the “solutions</a:t>
            </a:r>
            <a:r>
              <a:rPr lang="en-US" sz="2400" dirty="0" smtClean="0">
                <a:latin typeface="+mn-lt"/>
              </a:rPr>
              <a:t>.”</a:t>
            </a:r>
            <a:endParaRPr lang="en-US" sz="2400" dirty="0">
              <a:latin typeface="+mn-lt"/>
            </a:endParaRPr>
          </a:p>
        </p:txBody>
      </p:sp>
      <p:sp>
        <p:nvSpPr>
          <p:cNvPr id="3" name="TextBox 2"/>
          <p:cNvSpPr txBox="1"/>
          <p:nvPr/>
        </p:nvSpPr>
        <p:spPr>
          <a:xfrm>
            <a:off x="2133600" y="775546"/>
            <a:ext cx="4876800" cy="400110"/>
          </a:xfrm>
          <a:prstGeom prst="rect">
            <a:avLst/>
          </a:prstGeom>
          <a:noFill/>
        </p:spPr>
        <p:txBody>
          <a:bodyPr wrap="square" rtlCol="0">
            <a:spAutoFit/>
          </a:bodyPr>
          <a:lstStyle/>
          <a:p>
            <a:r>
              <a:rPr lang="en-US" altLang="en-US" sz="2000" dirty="0"/>
              <a:t>* </a:t>
            </a:r>
            <a:r>
              <a:rPr lang="en-US" sz="2000" dirty="0"/>
              <a:t>I choose the word with Rio in mind.</a:t>
            </a:r>
          </a:p>
        </p:txBody>
      </p:sp>
    </p:spTree>
    <p:extLst>
      <p:ext uri="{BB962C8B-B14F-4D97-AF65-F5344CB8AC3E}">
        <p14:creationId xmlns:p14="http://schemas.microsoft.com/office/powerpoint/2010/main" val="236539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28600"/>
            <a:ext cx="8229600" cy="1143000"/>
          </a:xfrm>
        </p:spPr>
        <p:txBody>
          <a:bodyPr>
            <a:noAutofit/>
          </a:bodyPr>
          <a:lstStyle/>
          <a:p>
            <a:r>
              <a:rPr lang="en-US" sz="4000" dirty="0" smtClean="0">
                <a:latin typeface="Times New Roman" pitchFamily="18" charset="0"/>
                <a:cs typeface="Times New Roman" pitchFamily="18" charset="0"/>
              </a:rPr>
              <a:t>Conditionality for nuclear power</a:t>
            </a:r>
            <a:endParaRPr lang="en-US" sz="4000" dirty="0" smtClean="0"/>
          </a:p>
        </p:txBody>
      </p:sp>
      <p:sp>
        <p:nvSpPr>
          <p:cNvPr id="2" name="TextBox 1"/>
          <p:cNvSpPr txBox="1"/>
          <p:nvPr/>
        </p:nvSpPr>
        <p:spPr>
          <a:xfrm>
            <a:off x="609600" y="1447800"/>
            <a:ext cx="7924800" cy="4154984"/>
          </a:xfrm>
          <a:prstGeom prst="rect">
            <a:avLst/>
          </a:prstGeom>
          <a:noFill/>
        </p:spPr>
        <p:txBody>
          <a:bodyPr wrap="square" rtlCol="0">
            <a:spAutoFit/>
          </a:bodyPr>
          <a:lstStyle/>
          <a:p>
            <a:pPr marL="0" lvl="1"/>
            <a:r>
              <a:rPr lang="en-US" sz="2400" dirty="0" smtClean="0"/>
              <a:t>Nuclear </a:t>
            </a:r>
            <a:r>
              <a:rPr lang="en-US" sz="2400" dirty="0"/>
              <a:t>power is coupled inevitably to nuclear </a:t>
            </a:r>
            <a:r>
              <a:rPr lang="en-US" sz="2400" dirty="0" smtClean="0"/>
              <a:t>weapons. Alas, in the past two decades, nuclear </a:t>
            </a:r>
            <a:r>
              <a:rPr lang="en-US" sz="2400" dirty="0"/>
              <a:t>weapons </a:t>
            </a:r>
            <a:r>
              <a:rPr lang="en-US" sz="2400" dirty="0" smtClean="0"/>
              <a:t>have </a:t>
            </a:r>
            <a:r>
              <a:rPr lang="en-US" sz="2400" dirty="0"/>
              <a:t>become more </a:t>
            </a:r>
            <a:r>
              <a:rPr lang="en-US" sz="2400" dirty="0" smtClean="0"/>
              <a:t>desired. Thus, a condition for the deployment of nuclear power to address climate change needs to be that it leads away from, not toward, national nuclear weapons programs. </a:t>
            </a:r>
          </a:p>
          <a:p>
            <a:pPr marL="0" lvl="1"/>
            <a:endParaRPr lang="en-US" sz="2400" dirty="0"/>
          </a:p>
          <a:p>
            <a:pPr marL="0" lvl="1"/>
            <a:r>
              <a:rPr lang="en-US" sz="2400" dirty="0" smtClean="0"/>
              <a:t>The </a:t>
            </a:r>
            <a:r>
              <a:rPr lang="en-US" sz="2400" dirty="0"/>
              <a:t>Iran deal </a:t>
            </a:r>
            <a:r>
              <a:rPr lang="en-US" sz="2400" dirty="0" smtClean="0"/>
              <a:t>shows </a:t>
            </a:r>
            <a:r>
              <a:rPr lang="en-US" sz="2400" dirty="0"/>
              <a:t>the extent to which sovereignty must be compromised to sever the connection between nuclear power and nuclear weapons. The logic of the Iran deal points toward the internationalization of nuclear power – especially the “fuel cycle” – including for </a:t>
            </a:r>
            <a:r>
              <a:rPr lang="en-US" sz="2400" dirty="0" smtClean="0"/>
              <a:t>the </a:t>
            </a:r>
            <a:r>
              <a:rPr lang="en-US" sz="2400" dirty="0"/>
              <a:t>U.S</a:t>
            </a:r>
            <a:r>
              <a:rPr lang="en-US" sz="2400" dirty="0" smtClean="0"/>
              <a:t>.</a:t>
            </a:r>
            <a:endParaRPr lang="en-US" sz="2400" dirty="0"/>
          </a:p>
        </p:txBody>
      </p:sp>
      <p:sp>
        <p:nvSpPr>
          <p:cNvPr id="3" name="TextBox 2"/>
          <p:cNvSpPr txBox="1"/>
          <p:nvPr/>
        </p:nvSpPr>
        <p:spPr>
          <a:xfrm>
            <a:off x="304800" y="5943600"/>
            <a:ext cx="8534400" cy="461665"/>
          </a:xfrm>
          <a:prstGeom prst="rect">
            <a:avLst/>
          </a:prstGeom>
          <a:noFill/>
          <a:ln>
            <a:solidFill>
              <a:srgbClr val="00B050"/>
            </a:solidFill>
          </a:ln>
        </p:spPr>
        <p:txBody>
          <a:bodyPr wrap="square" rtlCol="0">
            <a:spAutoFit/>
          </a:bodyPr>
          <a:lstStyle/>
          <a:p>
            <a:r>
              <a:rPr lang="en-US" sz="2400" b="1" dirty="0" smtClean="0">
                <a:solidFill>
                  <a:srgbClr val="00B050"/>
                </a:solidFill>
              </a:rPr>
              <a:t>9. </a:t>
            </a:r>
            <a:r>
              <a:rPr lang="en-US" sz="2400" b="1" dirty="0">
                <a:solidFill>
                  <a:srgbClr val="00B050"/>
                </a:solidFill>
              </a:rPr>
              <a:t>A nuclear war is a poor trade for the slowing of climate change.</a:t>
            </a:r>
          </a:p>
        </p:txBody>
      </p:sp>
    </p:spTree>
    <p:extLst>
      <p:ext uri="{BB962C8B-B14F-4D97-AF65-F5344CB8AC3E}">
        <p14:creationId xmlns:p14="http://schemas.microsoft.com/office/powerpoint/2010/main" val="1466396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28600"/>
            <a:ext cx="8229600" cy="1143000"/>
          </a:xfrm>
        </p:spPr>
        <p:txBody>
          <a:bodyPr>
            <a:noAutofit/>
          </a:bodyPr>
          <a:lstStyle/>
          <a:p>
            <a:r>
              <a:rPr lang="en-US" sz="4000" dirty="0" smtClean="0">
                <a:latin typeface="Times New Roman" pitchFamily="18" charset="0"/>
                <a:cs typeface="Times New Roman" pitchFamily="18" charset="0"/>
              </a:rPr>
              <a:t>Conditionality for biocarbon</a:t>
            </a:r>
            <a:endParaRPr lang="en-US" sz="4000" dirty="0" smtClean="0"/>
          </a:p>
        </p:txBody>
      </p:sp>
      <p:sp>
        <p:nvSpPr>
          <p:cNvPr id="33795" name="TextBox 4"/>
          <p:cNvSpPr txBox="1">
            <a:spLocks noChangeArrowheads="1"/>
          </p:cNvSpPr>
          <p:nvPr/>
        </p:nvSpPr>
        <p:spPr bwMode="auto">
          <a:xfrm>
            <a:off x="609600" y="1524000"/>
            <a:ext cx="7772400" cy="2554545"/>
          </a:xfrm>
          <a:prstGeom prst="rect">
            <a:avLst/>
          </a:prstGeom>
          <a:noFill/>
          <a:ln w="9525">
            <a:noFill/>
            <a:miter lim="800000"/>
            <a:headEnd/>
            <a:tailEnd/>
          </a:ln>
        </p:spPr>
        <p:txBody>
          <a:bodyPr>
            <a:spAutoFit/>
          </a:bodyPr>
          <a:lstStyle/>
          <a:p>
            <a:r>
              <a:rPr lang="en-US" sz="2400" dirty="0" smtClean="0"/>
              <a:t>What </a:t>
            </a:r>
            <a:r>
              <a:rPr lang="en-US" sz="2400" dirty="0"/>
              <a:t>will go wrong if we move headlong to maximize </a:t>
            </a:r>
            <a:r>
              <a:rPr lang="en-US" sz="2400" dirty="0" smtClean="0"/>
              <a:t>global biocarbon stocks without </a:t>
            </a:r>
            <a:r>
              <a:rPr lang="en-US" sz="2400" dirty="0"/>
              <a:t>conditionalities</a:t>
            </a:r>
            <a:r>
              <a:rPr lang="en-US" sz="2400" dirty="0" smtClean="0"/>
              <a:t>?</a:t>
            </a:r>
            <a:endParaRPr lang="en-US" sz="2400" dirty="0"/>
          </a:p>
          <a:p>
            <a:endParaRPr lang="en-US" sz="800" dirty="0"/>
          </a:p>
          <a:p>
            <a:r>
              <a:rPr lang="en-US" sz="2400" dirty="0"/>
              <a:t>Suppose you were a forester or an agronomist in a world where the carbon price was very high. You were told that storing carbon was your only </a:t>
            </a:r>
            <a:r>
              <a:rPr lang="en-US" sz="2400" dirty="0" smtClean="0"/>
              <a:t>objective. What </a:t>
            </a:r>
            <a:r>
              <a:rPr lang="en-US" sz="2400" dirty="0"/>
              <a:t>would you do? Establish a </a:t>
            </a:r>
            <a:r>
              <a:rPr lang="en-US" sz="2400" dirty="0" err="1"/>
              <a:t>monocrop</a:t>
            </a:r>
            <a:r>
              <a:rPr lang="en-US" sz="2400" dirty="0"/>
              <a:t>? Pour on fertilizer? Be inventive</a:t>
            </a:r>
            <a:r>
              <a:rPr lang="en-US" sz="2400" dirty="0" smtClean="0"/>
              <a:t>.…</a:t>
            </a:r>
          </a:p>
          <a:p>
            <a:endParaRPr lang="en-US" sz="800" i="1" dirty="0" smtClean="0"/>
          </a:p>
        </p:txBody>
      </p:sp>
    </p:spTree>
    <p:extLst>
      <p:ext uri="{BB962C8B-B14F-4D97-AF65-F5344CB8AC3E}">
        <p14:creationId xmlns:p14="http://schemas.microsoft.com/office/powerpoint/2010/main" val="137165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228600"/>
            <a:ext cx="8229600" cy="1143000"/>
          </a:xfrm>
        </p:spPr>
        <p:txBody>
          <a:bodyPr>
            <a:noAutofit/>
          </a:bodyPr>
          <a:lstStyle/>
          <a:p>
            <a:r>
              <a:rPr lang="en-US" sz="4000" dirty="0" smtClean="0">
                <a:latin typeface="Times New Roman" pitchFamily="18" charset="0"/>
                <a:cs typeface="Times New Roman" pitchFamily="18" charset="0"/>
              </a:rPr>
              <a:t>Conditionality for biocarbon</a:t>
            </a:r>
            <a:endParaRPr lang="en-US" sz="4000" dirty="0" smtClean="0"/>
          </a:p>
        </p:txBody>
      </p:sp>
      <p:sp>
        <p:nvSpPr>
          <p:cNvPr id="33795" name="TextBox 4"/>
          <p:cNvSpPr txBox="1">
            <a:spLocks noChangeArrowheads="1"/>
          </p:cNvSpPr>
          <p:nvPr/>
        </p:nvSpPr>
        <p:spPr bwMode="auto">
          <a:xfrm>
            <a:off x="609600" y="1524000"/>
            <a:ext cx="7772400" cy="4031873"/>
          </a:xfrm>
          <a:prstGeom prst="rect">
            <a:avLst/>
          </a:prstGeom>
          <a:noFill/>
          <a:ln w="9525">
            <a:noFill/>
            <a:miter lim="800000"/>
            <a:headEnd/>
            <a:tailEnd/>
          </a:ln>
        </p:spPr>
        <p:txBody>
          <a:bodyPr>
            <a:spAutoFit/>
          </a:bodyPr>
          <a:lstStyle/>
          <a:p>
            <a:r>
              <a:rPr lang="en-US" sz="2400" dirty="0"/>
              <a:t>What will go wrong if we move headlong to maximize global biocarbon stocks without conditionalities?</a:t>
            </a:r>
          </a:p>
          <a:p>
            <a:endParaRPr lang="en-US" sz="800" dirty="0"/>
          </a:p>
          <a:p>
            <a:r>
              <a:rPr lang="en-US" sz="2400" dirty="0"/>
              <a:t>Suppose you were a forester or an agronomist in a world where the carbon price was very high. You were told that storing carbon was your only </a:t>
            </a:r>
            <a:r>
              <a:rPr lang="en-US" sz="2400" dirty="0" smtClean="0"/>
              <a:t>objective. What </a:t>
            </a:r>
            <a:r>
              <a:rPr lang="en-US" sz="2400" dirty="0"/>
              <a:t>would you do? Establish a monocrop? Pour on fertilizer? Be inventive</a:t>
            </a:r>
            <a:r>
              <a:rPr lang="en-US" sz="2400" dirty="0" smtClean="0"/>
              <a:t>.…</a:t>
            </a:r>
          </a:p>
          <a:p>
            <a:endParaRPr lang="en-US" sz="800" i="1" dirty="0" smtClean="0"/>
          </a:p>
          <a:p>
            <a:r>
              <a:rPr lang="en-US" sz="2400" i="1" dirty="0" smtClean="0"/>
              <a:t>Now, change roles</a:t>
            </a:r>
            <a:r>
              <a:rPr lang="en-US" sz="2400" dirty="0" smtClean="0"/>
              <a:t>. You are the policy maker in the same world. What conditionalities would you place on the carbon market for biostocks in the interest of eliciting actions you would welcome and deterring outcomes you would decry?</a:t>
            </a:r>
          </a:p>
        </p:txBody>
      </p:sp>
      <p:sp>
        <p:nvSpPr>
          <p:cNvPr id="2" name="TextBox 1"/>
          <p:cNvSpPr txBox="1"/>
          <p:nvPr/>
        </p:nvSpPr>
        <p:spPr>
          <a:xfrm>
            <a:off x="1828800" y="5867400"/>
            <a:ext cx="5334000" cy="461665"/>
          </a:xfrm>
          <a:prstGeom prst="rect">
            <a:avLst/>
          </a:prstGeom>
          <a:noFill/>
          <a:ln>
            <a:solidFill>
              <a:srgbClr val="00B050"/>
            </a:solidFill>
          </a:ln>
        </p:spPr>
        <p:txBody>
          <a:bodyPr wrap="square" rtlCol="0">
            <a:spAutoFit/>
          </a:bodyPr>
          <a:lstStyle/>
          <a:p>
            <a:r>
              <a:rPr lang="en-US" sz="2400" b="1" dirty="0" smtClean="0">
                <a:solidFill>
                  <a:srgbClr val="00B050"/>
                </a:solidFill>
              </a:rPr>
              <a:t>10. The </a:t>
            </a:r>
            <a:r>
              <a:rPr lang="en-US" sz="2400" b="1" dirty="0">
                <a:solidFill>
                  <a:srgbClr val="00B050"/>
                </a:solidFill>
              </a:rPr>
              <a:t>biosphere </a:t>
            </a:r>
            <a:r>
              <a:rPr lang="en-US" sz="2400" b="1" dirty="0" smtClean="0">
                <a:solidFill>
                  <a:srgbClr val="00B050"/>
                </a:solidFill>
              </a:rPr>
              <a:t>is at risk at $100/tC0</a:t>
            </a:r>
            <a:r>
              <a:rPr lang="en-US" sz="2400" b="1" baseline="-25000" dirty="0" smtClean="0">
                <a:solidFill>
                  <a:srgbClr val="00B050"/>
                </a:solidFill>
              </a:rPr>
              <a:t>2</a:t>
            </a:r>
            <a:r>
              <a:rPr lang="en-US" sz="2400" b="1" dirty="0" smtClean="0">
                <a:solidFill>
                  <a:srgbClr val="00B050"/>
                </a:solidFill>
              </a:rPr>
              <a:t>.</a:t>
            </a:r>
            <a:endParaRPr lang="en-US" sz="2400" b="1" baseline="-25000" dirty="0">
              <a:solidFill>
                <a:srgbClr val="00B050"/>
              </a:solidFill>
            </a:endParaRPr>
          </a:p>
        </p:txBody>
      </p:sp>
    </p:spTree>
    <p:extLst>
      <p:ext uri="{BB962C8B-B14F-4D97-AF65-F5344CB8AC3E}">
        <p14:creationId xmlns:p14="http://schemas.microsoft.com/office/powerpoint/2010/main" val="1973689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60438"/>
          </a:xfrm>
        </p:spPr>
        <p:txBody>
          <a:bodyPr>
            <a:normAutofit/>
          </a:bodyPr>
          <a:lstStyle/>
          <a:p>
            <a:r>
              <a:rPr lang="en-US" sz="4000" dirty="0" smtClean="0"/>
              <a:t>What we project, and how far</a:t>
            </a:r>
            <a:endParaRPr lang="en-US" sz="4000" dirty="0"/>
          </a:p>
        </p:txBody>
      </p:sp>
      <p:sp>
        <p:nvSpPr>
          <p:cNvPr id="4" name="Oval 3"/>
          <p:cNvSpPr/>
          <p:nvPr/>
        </p:nvSpPr>
        <p:spPr>
          <a:xfrm>
            <a:off x="6172200" y="5486400"/>
            <a:ext cx="609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883228" y="4811486"/>
            <a:ext cx="5562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44966" y="1066800"/>
            <a:ext cx="8746634" cy="5021751"/>
            <a:chOff x="244966" y="1066800"/>
            <a:chExt cx="8746634" cy="5021751"/>
          </a:xfrm>
        </p:grpSpPr>
        <p:grpSp>
          <p:nvGrpSpPr>
            <p:cNvPr id="15" name="Group 14"/>
            <p:cNvGrpSpPr/>
            <p:nvPr/>
          </p:nvGrpSpPr>
          <p:grpSpPr>
            <a:xfrm>
              <a:off x="244966" y="1066800"/>
              <a:ext cx="8746634" cy="5021751"/>
              <a:chOff x="244966" y="1066800"/>
              <a:chExt cx="8746634" cy="5021751"/>
            </a:xfrm>
          </p:grpSpPr>
          <p:grpSp>
            <p:nvGrpSpPr>
              <p:cNvPr id="11" name="Group 10"/>
              <p:cNvGrpSpPr/>
              <p:nvPr/>
            </p:nvGrpSpPr>
            <p:grpSpPr>
              <a:xfrm>
                <a:off x="244966" y="1066800"/>
                <a:ext cx="8746634" cy="5021751"/>
                <a:chOff x="381000" y="1066800"/>
                <a:chExt cx="8670434" cy="5021751"/>
              </a:xfrm>
            </p:grpSpPr>
            <p:grpSp>
              <p:nvGrpSpPr>
                <p:cNvPr id="9" name="Group 8"/>
                <p:cNvGrpSpPr/>
                <p:nvPr/>
              </p:nvGrpSpPr>
              <p:grpSpPr>
                <a:xfrm>
                  <a:off x="381000" y="1066800"/>
                  <a:ext cx="8670434" cy="5021751"/>
                  <a:chOff x="228600" y="1066800"/>
                  <a:chExt cx="8670434" cy="5021751"/>
                </a:xfrm>
              </p:grpSpPr>
              <p:pic>
                <p:nvPicPr>
                  <p:cNvPr id="6" name="Picture Placeholder 2" descr="fig_00_FussUpdate2015_w.png"/>
                  <p:cNvPicPr>
                    <a:picLocks noChangeAspect="1"/>
                  </p:cNvPicPr>
                  <p:nvPr/>
                </p:nvPicPr>
                <p:blipFill>
                  <a:blip r:embed="rId2" cstate="print">
                    <a:extLst>
                      <a:ext uri="{28A0092B-C50C-407E-A947-70E740481C1C}">
                        <a14:useLocalDpi xmlns:a14="http://schemas.microsoft.com/office/drawing/2010/main" val="0"/>
                      </a:ext>
                    </a:extLst>
                  </a:blip>
                  <a:srcRect l="-7663" r="-7663"/>
                  <a:stretch>
                    <a:fillRect/>
                  </a:stretch>
                </p:blipFill>
                <p:spPr>
                  <a:xfrm>
                    <a:off x="228600" y="1066800"/>
                    <a:ext cx="8670434" cy="5021751"/>
                  </a:xfrm>
                  <a:prstGeom prst="rect">
                    <a:avLst/>
                  </a:prstGeom>
                </p:spPr>
              </p:pic>
              <p:grpSp>
                <p:nvGrpSpPr>
                  <p:cNvPr id="8" name="Group 7"/>
                  <p:cNvGrpSpPr/>
                  <p:nvPr/>
                </p:nvGrpSpPr>
                <p:grpSpPr>
                  <a:xfrm>
                    <a:off x="1719942" y="1295400"/>
                    <a:ext cx="5562600" cy="4125686"/>
                    <a:chOff x="957942" y="1295400"/>
                    <a:chExt cx="5562600" cy="4125686"/>
                  </a:xfrm>
                </p:grpSpPr>
                <p:sp>
                  <p:nvSpPr>
                    <p:cNvPr id="3" name="Rectangle 2"/>
                    <p:cNvSpPr/>
                    <p:nvPr/>
                  </p:nvSpPr>
                  <p:spPr>
                    <a:xfrm>
                      <a:off x="957942" y="1306286"/>
                      <a:ext cx="5562600"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362200" y="1295400"/>
                      <a:ext cx="0" cy="4114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grpSp>
            <p:sp>
              <p:nvSpPr>
                <p:cNvPr id="10" name="Oval 9"/>
                <p:cNvSpPr/>
                <p:nvPr/>
              </p:nvSpPr>
              <p:spPr>
                <a:xfrm>
                  <a:off x="6281058" y="5464626"/>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1436914" y="5486400"/>
                <a:ext cx="691827"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827312" y="1306286"/>
              <a:ext cx="838200" cy="41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352800" y="1524000"/>
            <a:ext cx="3886200" cy="2862322"/>
          </a:xfrm>
          <a:prstGeom prst="rect">
            <a:avLst/>
          </a:prstGeom>
          <a:noFill/>
        </p:spPr>
        <p:txBody>
          <a:bodyPr wrap="square" rtlCol="0">
            <a:spAutoFit/>
          </a:bodyPr>
          <a:lstStyle/>
          <a:p>
            <a:r>
              <a:rPr lang="en-US" sz="2400" i="1" dirty="0"/>
              <a:t>Destiny Studies </a:t>
            </a:r>
            <a:r>
              <a:rPr lang="en-US" sz="2400" dirty="0"/>
              <a:t>is the systematic exploration of humanity’s collective future. </a:t>
            </a:r>
            <a:endParaRPr lang="en-US" sz="2400" dirty="0" smtClean="0"/>
          </a:p>
          <a:p>
            <a:endParaRPr lang="en-US" sz="1200" dirty="0"/>
          </a:p>
          <a:p>
            <a:r>
              <a:rPr lang="en-US" sz="2400" dirty="0" smtClean="0"/>
              <a:t>It has the potential to transform today’s toxic public discourse and muted academic discourse. </a:t>
            </a:r>
            <a:endParaRPr lang="en-US" sz="2400" dirty="0"/>
          </a:p>
        </p:txBody>
      </p:sp>
    </p:spTree>
    <p:extLst>
      <p:ext uri="{BB962C8B-B14F-4D97-AF65-F5344CB8AC3E}">
        <p14:creationId xmlns:p14="http://schemas.microsoft.com/office/powerpoint/2010/main" val="12668574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304800"/>
            <a:ext cx="8534400" cy="838200"/>
          </a:xfrm>
        </p:spPr>
        <p:txBody>
          <a:bodyPr>
            <a:normAutofit/>
          </a:bodyPr>
          <a:lstStyle/>
          <a:p>
            <a:r>
              <a:rPr lang="en-US" altLang="zh-CN" sz="4000" dirty="0" smtClean="0"/>
              <a:t>Geoengineering by imitating volcanoes</a:t>
            </a:r>
            <a:endParaRPr lang="en-US" sz="4000" dirty="0" smtClean="0"/>
          </a:p>
        </p:txBody>
      </p:sp>
      <p:sp>
        <p:nvSpPr>
          <p:cNvPr id="65540" name="Text Box 5"/>
          <p:cNvSpPr txBox="1">
            <a:spLocks noChangeArrowheads="1"/>
          </p:cNvSpPr>
          <p:nvPr/>
        </p:nvSpPr>
        <p:spPr bwMode="auto">
          <a:xfrm>
            <a:off x="4419600" y="1219200"/>
            <a:ext cx="4191000" cy="32316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a:latin typeface="+mn-lt"/>
              </a:rPr>
              <a:t>On June 15, 1991 (three days after this photo</a:t>
            </a:r>
            <a:r>
              <a:rPr lang="en-US" sz="2400" dirty="0" smtClean="0">
                <a:latin typeface="+mn-lt"/>
              </a:rPr>
              <a:t>), </a:t>
            </a:r>
            <a:r>
              <a:rPr lang="en-US" sz="2400" dirty="0">
                <a:latin typeface="+mn-lt"/>
              </a:rPr>
              <a:t>Mt. </a:t>
            </a:r>
            <a:r>
              <a:rPr lang="en-US" sz="2400" dirty="0" smtClean="0">
                <a:latin typeface="+mn-lt"/>
              </a:rPr>
              <a:t>Pinatubo </a:t>
            </a:r>
            <a:r>
              <a:rPr lang="en-US" sz="2400" dirty="0">
                <a:latin typeface="+mn-lt"/>
              </a:rPr>
              <a:t>injected 10 million tons of sulfur into the stratosphere. </a:t>
            </a:r>
          </a:p>
          <a:p>
            <a:pPr eaLnBrk="1" hangingPunct="1"/>
            <a:endParaRPr lang="en-US" sz="1200" dirty="0">
              <a:latin typeface="+mn-lt"/>
            </a:endParaRPr>
          </a:p>
          <a:p>
            <a:pPr eaLnBrk="1" hangingPunct="1"/>
            <a:r>
              <a:rPr lang="en-US" sz="2400" dirty="0">
                <a:latin typeface="+mn-lt"/>
              </a:rPr>
              <a:t>The Earth’s average surface  temperature was 0.5</a:t>
            </a:r>
            <a:r>
              <a:rPr lang="en-US" sz="2400" baseline="30000" dirty="0">
                <a:latin typeface="+mn-lt"/>
              </a:rPr>
              <a:t>o</a:t>
            </a:r>
            <a:r>
              <a:rPr lang="en-US" sz="2400" dirty="0">
                <a:latin typeface="+mn-lt"/>
              </a:rPr>
              <a:t>C cooler six months later, then rebounded</a:t>
            </a:r>
            <a:r>
              <a:rPr lang="en-US" sz="2400" dirty="0" smtClean="0">
                <a:latin typeface="+mn-lt"/>
              </a:rPr>
              <a:t>.</a:t>
            </a:r>
          </a:p>
        </p:txBody>
      </p:sp>
      <p:sp>
        <p:nvSpPr>
          <p:cNvPr id="2" name="TextBox 1"/>
          <p:cNvSpPr txBox="1"/>
          <p:nvPr/>
        </p:nvSpPr>
        <p:spPr>
          <a:xfrm>
            <a:off x="457200" y="5105400"/>
            <a:ext cx="7848600" cy="1200329"/>
          </a:xfrm>
          <a:prstGeom prst="rect">
            <a:avLst/>
          </a:prstGeom>
          <a:noFill/>
        </p:spPr>
        <p:txBody>
          <a:bodyPr wrap="square" rtlCol="0">
            <a:spAutoFit/>
          </a:bodyPr>
          <a:lstStyle/>
          <a:p>
            <a:r>
              <a:rPr lang="en-US" sz="2400" dirty="0"/>
              <a:t>Cooling the Earth deliberately by perpetually injecting sulfur particles into the stratosphere is an example of “geoengineering” (</a:t>
            </a:r>
            <a:r>
              <a:rPr lang="en-US" sz="2400" dirty="0" smtClean="0"/>
              <a:t>also called </a:t>
            </a:r>
            <a:r>
              <a:rPr lang="en-US" sz="2400" dirty="0"/>
              <a:t>“solar radiation management</a:t>
            </a:r>
            <a:r>
              <a:rPr lang="en-US" sz="2400" dirty="0" smtClean="0"/>
              <a:t>”).</a:t>
            </a:r>
            <a:endParaRPr lang="en-US" sz="24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34189"/>
            <a:ext cx="38862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684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2400"/>
            <a:ext cx="8229600" cy="884238"/>
          </a:xfrm>
        </p:spPr>
        <p:txBody>
          <a:bodyPr>
            <a:normAutofit/>
          </a:bodyPr>
          <a:lstStyle/>
          <a:p>
            <a:r>
              <a:rPr lang="en-US" altLang="en-US" sz="4000" dirty="0"/>
              <a:t>E</a:t>
            </a:r>
            <a:r>
              <a:rPr lang="en-US" altLang="en-US" sz="4000" dirty="0" smtClean="0"/>
              <a:t>ngineered </a:t>
            </a:r>
            <a:r>
              <a:rPr lang="en-US" altLang="en-US" sz="4000" dirty="0"/>
              <a:t>E</a:t>
            </a:r>
            <a:r>
              <a:rPr lang="en-US" altLang="en-US" sz="4000" dirty="0" smtClean="0"/>
              <a:t>arth</a:t>
            </a:r>
          </a:p>
        </p:txBody>
      </p:sp>
      <p:sp>
        <p:nvSpPr>
          <p:cNvPr id="2" name="TextBox 1"/>
          <p:cNvSpPr txBox="1"/>
          <p:nvPr/>
        </p:nvSpPr>
        <p:spPr>
          <a:xfrm>
            <a:off x="4172528" y="1066800"/>
            <a:ext cx="4819072" cy="3970318"/>
          </a:xfrm>
          <a:prstGeom prst="rect">
            <a:avLst/>
          </a:prstGeom>
          <a:noFill/>
        </p:spPr>
        <p:txBody>
          <a:bodyPr wrap="square" rtlCol="0">
            <a:spAutoFit/>
          </a:bodyPr>
          <a:lstStyle/>
          <a:p>
            <a:r>
              <a:rPr lang="en-US" altLang="en-US" sz="2400" dirty="0" smtClean="0">
                <a:cs typeface="Arial" panose="020B0604020202020204" pitchFamily="34" charset="0"/>
              </a:rPr>
              <a:t>In a </a:t>
            </a:r>
            <a:r>
              <a:rPr lang="en-US" altLang="en-US" sz="2400" dirty="0">
                <a:cs typeface="Arial" panose="020B0604020202020204" pitchFamily="34" charset="0"/>
              </a:rPr>
              <a:t>fully engineered </a:t>
            </a:r>
            <a:r>
              <a:rPr lang="en-US" altLang="en-US" sz="2400" dirty="0" smtClean="0">
                <a:cs typeface="Arial" panose="020B0604020202020204" pitchFamily="34" charset="0"/>
              </a:rPr>
              <a:t>planet:</a:t>
            </a:r>
            <a:endParaRPr lang="en-US" altLang="en-US" sz="2400" dirty="0">
              <a:cs typeface="Arial" panose="020B0604020202020204" pitchFamily="34" charset="0"/>
            </a:endParaRPr>
          </a:p>
          <a:p>
            <a:endParaRPr lang="en-US" altLang="en-US" sz="1200" dirty="0" smtClean="0">
              <a:cs typeface="Arial" panose="020B0604020202020204" pitchFamily="34" charset="0"/>
            </a:endParaRPr>
          </a:p>
          <a:p>
            <a:pPr marL="342900" indent="-342900">
              <a:buFont typeface="Arial" panose="020B0604020202020204" pitchFamily="34" charset="0"/>
              <a:buChar char="•"/>
            </a:pPr>
            <a:r>
              <a:rPr lang="en-US" sz="2400" dirty="0"/>
              <a:t>There may be no way back.</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2400" dirty="0" smtClean="0"/>
              <a:t>There is no obvious political process that will reconcile contending goals.</a:t>
            </a:r>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r>
              <a:rPr lang="en-US" sz="2400" dirty="0" smtClean="0"/>
              <a:t>Taking other species into account will create conflict; many species depend on the extreme events we find unpleasant and costly.</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34189"/>
            <a:ext cx="38862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7200" y="5486400"/>
            <a:ext cx="8153400" cy="830997"/>
          </a:xfrm>
          <a:prstGeom prst="rect">
            <a:avLst/>
          </a:prstGeom>
          <a:noFill/>
          <a:ln>
            <a:solidFill>
              <a:srgbClr val="00B050"/>
            </a:solidFill>
          </a:ln>
        </p:spPr>
        <p:txBody>
          <a:bodyPr wrap="square" rtlCol="0">
            <a:spAutoFit/>
          </a:bodyPr>
          <a:lstStyle/>
          <a:p>
            <a:r>
              <a:rPr lang="en-US" sz="2400" b="1" dirty="0" smtClean="0">
                <a:solidFill>
                  <a:srgbClr val="00B050"/>
                </a:solidFill>
              </a:rPr>
              <a:t>11. Beware of using geoengineering to remove highs and lows; it will eradicate the evolutionary niches of countless species.</a:t>
            </a:r>
            <a:endParaRPr lang="en-US" sz="2400" b="1" dirty="0">
              <a:solidFill>
                <a:srgbClr val="00B050"/>
              </a:solidFill>
            </a:endParaRPr>
          </a:p>
        </p:txBody>
      </p:sp>
    </p:spTree>
    <p:extLst>
      <p:ext uri="{BB962C8B-B14F-4D97-AF65-F5344CB8AC3E}">
        <p14:creationId xmlns:p14="http://schemas.microsoft.com/office/powerpoint/2010/main" val="540570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58763"/>
            <a:ext cx="8229600" cy="808037"/>
          </a:xfrm>
        </p:spPr>
        <p:txBody>
          <a:bodyPr>
            <a:normAutofit/>
          </a:bodyPr>
          <a:lstStyle/>
          <a:p>
            <a:pPr eaLnBrk="1" hangingPunct="1"/>
            <a:r>
              <a:rPr lang="en-US" altLang="en-US" sz="4000" dirty="0" smtClean="0"/>
              <a:t>Patient Earth</a:t>
            </a:r>
          </a:p>
        </p:txBody>
      </p:sp>
      <p:sp>
        <p:nvSpPr>
          <p:cNvPr id="38915" name="Text Box 3"/>
          <p:cNvSpPr txBox="1">
            <a:spLocks noChangeArrowheads="1"/>
          </p:cNvSpPr>
          <p:nvPr/>
        </p:nvSpPr>
        <p:spPr bwMode="auto">
          <a:xfrm>
            <a:off x="381000" y="1447800"/>
            <a:ext cx="6096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a:solidFill>
                  <a:schemeClr val="tx2"/>
                </a:solidFill>
              </a:rPr>
              <a:t>“I will apply, for the benefit of the sick, all measures that are required, avoiding those twin traps of overtreatment and therapeutic nihilism.”</a:t>
            </a:r>
          </a:p>
          <a:p>
            <a:pPr eaLnBrk="1" hangingPunct="1">
              <a:spcBef>
                <a:spcPct val="50000"/>
              </a:spcBef>
              <a:buFontTx/>
              <a:buNone/>
            </a:pPr>
            <a:r>
              <a:rPr lang="en-US" altLang="en-US">
                <a:solidFill>
                  <a:schemeClr val="tx2"/>
                </a:solidFill>
              </a:rPr>
              <a:t>	Hippocrates</a:t>
            </a:r>
          </a:p>
        </p:txBody>
      </p:sp>
      <p:pic>
        <p:nvPicPr>
          <p:cNvPr id="38916" name="Picture 4" descr="Hippoc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338" y="1371600"/>
            <a:ext cx="18716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457200" y="6172200"/>
            <a:ext cx="55626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600" dirty="0">
                <a:solidFill>
                  <a:schemeClr val="tx2"/>
                </a:solidFill>
                <a:latin typeface="+mn-lt"/>
              </a:rPr>
              <a:t>* Modern version of the Hippocratic oath, Louis Lasagna, 1964,</a:t>
            </a:r>
            <a:r>
              <a:rPr lang="en-US" altLang="en-US" sz="1600" dirty="0">
                <a:latin typeface="+mn-lt"/>
              </a:rPr>
              <a:t> </a:t>
            </a:r>
            <a:r>
              <a:rPr lang="en-US" altLang="en-US" sz="1600" dirty="0">
                <a:latin typeface="+mn-lt"/>
                <a:hlinkClick r:id="rId4"/>
              </a:rPr>
              <a:t>http://www.pbs.org/wgbh/nova/doctors/oath_modern.html</a:t>
            </a:r>
            <a:endParaRPr lang="en-US" altLang="en-US" sz="1600" dirty="0">
              <a:latin typeface="+mn-lt"/>
            </a:endParaRPr>
          </a:p>
        </p:txBody>
      </p:sp>
      <p:sp>
        <p:nvSpPr>
          <p:cNvPr id="6" name="TextBox 5"/>
          <p:cNvSpPr txBox="1"/>
          <p:nvPr/>
        </p:nvSpPr>
        <p:spPr>
          <a:xfrm>
            <a:off x="533400" y="5112603"/>
            <a:ext cx="7924800" cy="830997"/>
          </a:xfrm>
          <a:prstGeom prst="rect">
            <a:avLst/>
          </a:prstGeom>
          <a:noFill/>
          <a:ln>
            <a:solidFill>
              <a:srgbClr val="00B050"/>
            </a:solidFill>
          </a:ln>
        </p:spPr>
        <p:txBody>
          <a:bodyPr wrap="square" rtlCol="0">
            <a:spAutoFit/>
          </a:bodyPr>
          <a:lstStyle/>
          <a:p>
            <a:r>
              <a:rPr lang="en-US" altLang="en-US" sz="2400" b="1" dirty="0" smtClean="0">
                <a:solidFill>
                  <a:srgbClr val="FF0000"/>
                </a:solidFill>
              </a:rPr>
              <a:t>*</a:t>
            </a:r>
            <a:r>
              <a:rPr lang="en-US" altLang="en-US" sz="2400" b="1" dirty="0" smtClean="0">
                <a:solidFill>
                  <a:srgbClr val="00B050"/>
                </a:solidFill>
              </a:rPr>
              <a:t>12. </a:t>
            </a:r>
            <a:r>
              <a:rPr lang="en-US" altLang="en-US" sz="2400" b="1" dirty="0">
                <a:solidFill>
                  <a:srgbClr val="00B050"/>
                </a:solidFill>
              </a:rPr>
              <a:t>The lowest conceivable greenhouse targets, achievable only by casting caution to the winds, are not optimal</a:t>
            </a:r>
            <a:r>
              <a:rPr lang="en-US" altLang="en-US" sz="2400" b="1" dirty="0" smtClean="0">
                <a:solidFill>
                  <a:srgbClr val="00B050"/>
                </a:solidFill>
              </a:rPr>
              <a:t>.</a:t>
            </a:r>
            <a:endParaRPr lang="en-US" sz="2400" b="1" dirty="0">
              <a:solidFill>
                <a:srgbClr val="00B050"/>
              </a:solidFill>
            </a:endParaRPr>
          </a:p>
        </p:txBody>
      </p:sp>
    </p:spTree>
    <p:extLst>
      <p:ext uri="{BB962C8B-B14F-4D97-AF65-F5344CB8AC3E}">
        <p14:creationId xmlns:p14="http://schemas.microsoft.com/office/powerpoint/2010/main" val="761410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55638"/>
          </a:xfrm>
        </p:spPr>
        <p:txBody>
          <a:bodyPr>
            <a:normAutofit fontScale="90000"/>
          </a:bodyPr>
          <a:lstStyle/>
          <a:p>
            <a:r>
              <a:rPr lang="en-US" dirty="0" smtClean="0"/>
              <a:t>Twelve</a:t>
            </a:r>
            <a:r>
              <a:rPr lang="en-US" sz="4000" dirty="0" smtClean="0"/>
              <a:t> truths</a:t>
            </a:r>
            <a:endParaRPr lang="en-US" sz="4000" dirty="0"/>
          </a:p>
        </p:txBody>
      </p:sp>
      <p:sp>
        <p:nvSpPr>
          <p:cNvPr id="3" name="TextBox 2"/>
          <p:cNvSpPr txBox="1"/>
          <p:nvPr/>
        </p:nvSpPr>
        <p:spPr>
          <a:xfrm>
            <a:off x="609600" y="914400"/>
            <a:ext cx="8153400" cy="5678478"/>
          </a:xfrm>
          <a:prstGeom prst="rect">
            <a:avLst/>
          </a:prstGeom>
          <a:noFill/>
        </p:spPr>
        <p:txBody>
          <a:bodyPr wrap="square" rtlCol="0">
            <a:spAutoFit/>
          </a:bodyPr>
          <a:lstStyle/>
          <a:p>
            <a:pPr marL="342900" indent="-342900">
              <a:buFont typeface="+mj-lt"/>
              <a:buAutoNum type="arabicPeriod"/>
            </a:pPr>
            <a:r>
              <a:rPr lang="en-US" b="1" dirty="0" smtClean="0">
                <a:solidFill>
                  <a:srgbClr val="00B050"/>
                </a:solidFill>
              </a:rPr>
              <a:t>We </a:t>
            </a:r>
            <a:r>
              <a:rPr lang="en-US" b="1" dirty="0">
                <a:solidFill>
                  <a:srgbClr val="00B050"/>
                </a:solidFill>
              </a:rPr>
              <a:t>wish Earth were larger. </a:t>
            </a:r>
            <a:r>
              <a:rPr lang="en-US" b="1" dirty="0" smtClean="0">
                <a:solidFill>
                  <a:srgbClr val="00B050"/>
                </a:solidFill>
              </a:rPr>
              <a:t> </a:t>
            </a:r>
          </a:p>
          <a:p>
            <a:pPr marL="342900" indent="-342900">
              <a:buFont typeface="+mj-lt"/>
              <a:buAutoNum type="arabicPeriod"/>
            </a:pPr>
            <a:r>
              <a:rPr lang="en-US" b="1" dirty="0">
                <a:solidFill>
                  <a:srgbClr val="00B050"/>
                </a:solidFill>
              </a:rPr>
              <a:t>Judgments about which fossil fuels are “unburnable” </a:t>
            </a:r>
            <a:r>
              <a:rPr lang="en-US" b="1" dirty="0" smtClean="0">
                <a:solidFill>
                  <a:srgbClr val="00B050"/>
                </a:solidFill>
              </a:rPr>
              <a:t>have </a:t>
            </a:r>
            <a:r>
              <a:rPr lang="en-US" b="1" dirty="0">
                <a:solidFill>
                  <a:srgbClr val="00B050"/>
                </a:solidFill>
              </a:rPr>
              <a:t>no precedents. </a:t>
            </a:r>
            <a:endParaRPr lang="en-US" b="1" dirty="0" smtClean="0">
              <a:solidFill>
                <a:srgbClr val="00B050"/>
              </a:solidFill>
            </a:endParaRPr>
          </a:p>
          <a:p>
            <a:pPr marL="342900" indent="-342900">
              <a:buFont typeface="+mj-lt"/>
              <a:buAutoNum type="arabicPeriod"/>
            </a:pPr>
            <a:r>
              <a:rPr lang="en-US" b="1" dirty="0">
                <a:solidFill>
                  <a:srgbClr val="FF0000"/>
                </a:solidFill>
              </a:rPr>
              <a:t>* </a:t>
            </a:r>
            <a:r>
              <a:rPr lang="en-US" b="1" dirty="0" smtClean="0">
                <a:solidFill>
                  <a:srgbClr val="00B050"/>
                </a:solidFill>
              </a:rPr>
              <a:t>Risk </a:t>
            </a:r>
            <a:r>
              <a:rPr lang="en-US" b="1" dirty="0">
                <a:solidFill>
                  <a:srgbClr val="00B050"/>
                </a:solidFill>
              </a:rPr>
              <a:t>management demands a global climate science effort that gives greater priority to extreme outcomes (the “tails</a:t>
            </a:r>
            <a:r>
              <a:rPr lang="en-US" b="1" dirty="0" smtClean="0">
                <a:solidFill>
                  <a:srgbClr val="00B050"/>
                </a:solidFill>
              </a:rPr>
              <a:t>”).</a:t>
            </a:r>
          </a:p>
          <a:p>
            <a:pPr marL="342900" indent="-342900">
              <a:buFont typeface="+mj-lt"/>
              <a:buAutoNum type="arabicPeriod"/>
            </a:pPr>
            <a:endParaRPr lang="en-US" sz="1200" b="1" dirty="0" smtClean="0">
              <a:solidFill>
                <a:srgbClr val="00B050"/>
              </a:solidFill>
            </a:endParaRPr>
          </a:p>
          <a:p>
            <a:pPr marL="342900" indent="-342900">
              <a:buFont typeface="+mj-lt"/>
              <a:buAutoNum type="arabicPeriod"/>
            </a:pPr>
            <a:r>
              <a:rPr lang="en-US" b="1" dirty="0">
                <a:solidFill>
                  <a:srgbClr val="FF0000"/>
                </a:solidFill>
              </a:rPr>
              <a:t>*</a:t>
            </a:r>
            <a:r>
              <a:rPr lang="en-US" b="1" dirty="0" smtClean="0">
                <a:solidFill>
                  <a:srgbClr val="00B050"/>
                </a:solidFill>
              </a:rPr>
              <a:t>“</a:t>
            </a:r>
            <a:r>
              <a:rPr lang="en-US" b="1" dirty="0">
                <a:solidFill>
                  <a:srgbClr val="00B050"/>
                </a:solidFill>
              </a:rPr>
              <a:t>Committed emissions” prioritizes low-carbon </a:t>
            </a:r>
            <a:r>
              <a:rPr lang="en-US" b="1" dirty="0" smtClean="0">
                <a:solidFill>
                  <a:srgbClr val="00B050"/>
                </a:solidFill>
              </a:rPr>
              <a:t>industrialization.</a:t>
            </a:r>
          </a:p>
          <a:p>
            <a:pPr marL="342900" indent="-342900">
              <a:buFont typeface="+mj-lt"/>
              <a:buAutoNum type="arabicPeriod"/>
            </a:pPr>
            <a:r>
              <a:rPr lang="en-US" altLang="en-US" b="1" dirty="0" smtClean="0">
                <a:solidFill>
                  <a:srgbClr val="00B050"/>
                </a:solidFill>
              </a:rPr>
              <a:t>The </a:t>
            </a:r>
            <a:r>
              <a:rPr lang="en-US" altLang="en-US" b="1" dirty="0">
                <a:solidFill>
                  <a:srgbClr val="00B050"/>
                </a:solidFill>
              </a:rPr>
              <a:t>developing world will decide what kind of planet we live on.</a:t>
            </a:r>
          </a:p>
          <a:p>
            <a:pPr marL="342900" indent="-342900">
              <a:buFont typeface="+mj-lt"/>
              <a:buAutoNum type="arabicPeriod"/>
            </a:pPr>
            <a:r>
              <a:rPr lang="en-US" b="1" dirty="0">
                <a:solidFill>
                  <a:srgbClr val="00B050"/>
                </a:solidFill>
              </a:rPr>
              <a:t>“Paris,” a potluck dinner, can help drive a race to the top.</a:t>
            </a:r>
            <a:endParaRPr lang="en-US" b="1" dirty="0" smtClean="0">
              <a:solidFill>
                <a:srgbClr val="00B050"/>
              </a:solidFill>
            </a:endParaRPr>
          </a:p>
          <a:p>
            <a:pPr marL="342900" indent="-342900">
              <a:buFont typeface="+mj-lt"/>
              <a:buAutoNum type="arabicPeriod"/>
            </a:pPr>
            <a:endParaRPr lang="en-US" sz="1200" b="1" dirty="0">
              <a:solidFill>
                <a:srgbClr val="00B050"/>
              </a:solidFill>
            </a:endParaRPr>
          </a:p>
          <a:p>
            <a:pPr marL="342900" indent="-342900">
              <a:buFont typeface="+mj-lt"/>
              <a:buAutoNum type="arabicPeriod"/>
            </a:pPr>
            <a:r>
              <a:rPr lang="en-US" b="1" dirty="0">
                <a:solidFill>
                  <a:srgbClr val="FF0000"/>
                </a:solidFill>
              </a:rPr>
              <a:t>* </a:t>
            </a:r>
            <a:r>
              <a:rPr lang="en-US" b="1" dirty="0" smtClean="0">
                <a:solidFill>
                  <a:srgbClr val="00B050"/>
                </a:solidFill>
              </a:rPr>
              <a:t>Solar </a:t>
            </a:r>
            <a:r>
              <a:rPr lang="en-US" b="1" dirty="0">
                <a:solidFill>
                  <a:srgbClr val="00B050"/>
                </a:solidFill>
              </a:rPr>
              <a:t>and wind have raced ahead.</a:t>
            </a:r>
          </a:p>
          <a:p>
            <a:pPr marL="342900" indent="-342900">
              <a:buFont typeface="+mj-lt"/>
              <a:buAutoNum type="arabicPeriod"/>
            </a:pPr>
            <a:r>
              <a:rPr lang="en-US" b="1" dirty="0">
                <a:solidFill>
                  <a:srgbClr val="00B050"/>
                </a:solidFill>
              </a:rPr>
              <a:t>“Rapid Switch” (the pace of change) is ripe for academic inquiry. </a:t>
            </a:r>
            <a:endParaRPr lang="en-US" b="1" dirty="0" smtClean="0">
              <a:solidFill>
                <a:srgbClr val="00B050"/>
              </a:solidFill>
            </a:endParaRPr>
          </a:p>
          <a:p>
            <a:pPr marL="342900" indent="-342900">
              <a:buFont typeface="+mj-lt"/>
              <a:buAutoNum type="arabicPeriod"/>
            </a:pPr>
            <a:endParaRPr lang="en-US" sz="1200" b="1" dirty="0">
              <a:solidFill>
                <a:srgbClr val="00B050"/>
              </a:solidFill>
            </a:endParaRPr>
          </a:p>
          <a:p>
            <a:pPr marL="342900" indent="-342900">
              <a:buFont typeface="+mj-lt"/>
              <a:buAutoNum type="arabicPeriod"/>
            </a:pPr>
            <a:r>
              <a:rPr lang="en-US" b="1" dirty="0" smtClean="0">
                <a:solidFill>
                  <a:srgbClr val="00B050"/>
                </a:solidFill>
              </a:rPr>
              <a:t>A </a:t>
            </a:r>
            <a:r>
              <a:rPr lang="en-US" b="1" dirty="0">
                <a:solidFill>
                  <a:srgbClr val="00B050"/>
                </a:solidFill>
              </a:rPr>
              <a:t>nuclear war is a poor trade for the slowing of climate change.</a:t>
            </a:r>
            <a:endParaRPr lang="en-US" altLang="en-US" b="1" dirty="0" smtClean="0">
              <a:solidFill>
                <a:srgbClr val="00B050"/>
              </a:solidFill>
            </a:endParaRPr>
          </a:p>
          <a:p>
            <a:pPr marL="342900" indent="-342900">
              <a:buFont typeface="+mj-lt"/>
              <a:buAutoNum type="arabicPeriod"/>
            </a:pPr>
            <a:r>
              <a:rPr lang="en-US" b="1" dirty="0" smtClean="0">
                <a:solidFill>
                  <a:srgbClr val="00B050"/>
                </a:solidFill>
              </a:rPr>
              <a:t>The </a:t>
            </a:r>
            <a:r>
              <a:rPr lang="en-US" b="1" dirty="0">
                <a:solidFill>
                  <a:srgbClr val="00B050"/>
                </a:solidFill>
              </a:rPr>
              <a:t>biosphere </a:t>
            </a:r>
            <a:r>
              <a:rPr lang="en-US" b="1" dirty="0" smtClean="0">
                <a:solidFill>
                  <a:srgbClr val="00B050"/>
                </a:solidFill>
              </a:rPr>
              <a:t>is at risk at $</a:t>
            </a:r>
            <a:r>
              <a:rPr lang="en-US" b="1" dirty="0">
                <a:solidFill>
                  <a:srgbClr val="00B050"/>
                </a:solidFill>
              </a:rPr>
              <a:t>100/tCO</a:t>
            </a:r>
            <a:r>
              <a:rPr lang="en-US" b="1" baseline="-25000" dirty="0">
                <a:solidFill>
                  <a:srgbClr val="00B050"/>
                </a:solidFill>
              </a:rPr>
              <a:t>2</a:t>
            </a:r>
            <a:r>
              <a:rPr lang="en-US" b="1" dirty="0">
                <a:solidFill>
                  <a:srgbClr val="00B050"/>
                </a:solidFill>
              </a:rPr>
              <a:t>.</a:t>
            </a:r>
          </a:p>
          <a:p>
            <a:pPr marL="342900" indent="-342900">
              <a:buFont typeface="+mj-lt"/>
              <a:buAutoNum type="arabicPeriod"/>
            </a:pPr>
            <a:r>
              <a:rPr lang="en-US" b="1" dirty="0" smtClean="0">
                <a:solidFill>
                  <a:srgbClr val="00B050"/>
                </a:solidFill>
              </a:rPr>
              <a:t>Beware of using </a:t>
            </a:r>
            <a:r>
              <a:rPr lang="en-US" b="1" dirty="0">
                <a:solidFill>
                  <a:srgbClr val="00B050"/>
                </a:solidFill>
              </a:rPr>
              <a:t>geoengineering to remove highs and </a:t>
            </a:r>
            <a:r>
              <a:rPr lang="en-US" b="1" dirty="0" smtClean="0">
                <a:solidFill>
                  <a:srgbClr val="00B050"/>
                </a:solidFill>
              </a:rPr>
              <a:t>lows; it </a:t>
            </a:r>
            <a:r>
              <a:rPr lang="en-US" b="1" dirty="0">
                <a:solidFill>
                  <a:srgbClr val="00B050"/>
                </a:solidFill>
              </a:rPr>
              <a:t>will </a:t>
            </a:r>
            <a:r>
              <a:rPr lang="en-US" b="1" dirty="0" smtClean="0">
                <a:solidFill>
                  <a:srgbClr val="00B050"/>
                </a:solidFill>
              </a:rPr>
              <a:t>eradicate </a:t>
            </a:r>
            <a:r>
              <a:rPr lang="en-US" b="1" dirty="0">
                <a:solidFill>
                  <a:srgbClr val="00B050"/>
                </a:solidFill>
              </a:rPr>
              <a:t>the evolutionary niches of countless species.</a:t>
            </a:r>
          </a:p>
          <a:p>
            <a:pPr marL="342900" indent="-342900">
              <a:buFont typeface="+mj-lt"/>
              <a:buAutoNum type="arabicPeriod"/>
            </a:pPr>
            <a:r>
              <a:rPr lang="en-US" b="1" dirty="0">
                <a:solidFill>
                  <a:srgbClr val="FF0000"/>
                </a:solidFill>
              </a:rPr>
              <a:t>* </a:t>
            </a:r>
            <a:r>
              <a:rPr lang="en-US" altLang="en-US" b="1" dirty="0" smtClean="0">
                <a:solidFill>
                  <a:srgbClr val="00B050"/>
                </a:solidFill>
              </a:rPr>
              <a:t>The </a:t>
            </a:r>
            <a:r>
              <a:rPr lang="en-US" altLang="en-US" b="1" dirty="0">
                <a:solidFill>
                  <a:srgbClr val="00B050"/>
                </a:solidFill>
              </a:rPr>
              <a:t>lowest conceivable greenhouse targets, achievable only by casting caution to the winds, are not optimal</a:t>
            </a:r>
            <a:r>
              <a:rPr lang="en-US" altLang="en-US" b="1" dirty="0" smtClean="0">
                <a:solidFill>
                  <a:srgbClr val="00B050"/>
                </a:solidFill>
              </a:rPr>
              <a:t>.</a:t>
            </a:r>
          </a:p>
          <a:p>
            <a:endParaRPr lang="en-US" sz="900" b="1" dirty="0" smtClean="0">
              <a:solidFill>
                <a:srgbClr val="00B050"/>
              </a:solidFill>
            </a:endParaRPr>
          </a:p>
          <a:p>
            <a:r>
              <a:rPr lang="en-US" sz="2400" dirty="0" smtClean="0"/>
              <a:t>Can such points of departure – and many comparable ones – enable a more constructive conversation about climate change?</a:t>
            </a:r>
          </a:p>
        </p:txBody>
      </p:sp>
    </p:spTree>
    <p:extLst>
      <p:ext uri="{BB962C8B-B14F-4D97-AF65-F5344CB8AC3E}">
        <p14:creationId xmlns:p14="http://schemas.microsoft.com/office/powerpoint/2010/main" val="38198205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t>Homage to Princeton University</a:t>
            </a:r>
            <a:endParaRPr lang="en-US" sz="4000" dirty="0"/>
          </a:p>
        </p:txBody>
      </p:sp>
      <p:sp>
        <p:nvSpPr>
          <p:cNvPr id="3" name="TextBox 2"/>
          <p:cNvSpPr txBox="1"/>
          <p:nvPr/>
        </p:nvSpPr>
        <p:spPr>
          <a:xfrm>
            <a:off x="762000" y="1447800"/>
            <a:ext cx="7010400" cy="4185761"/>
          </a:xfrm>
          <a:prstGeom prst="rect">
            <a:avLst/>
          </a:prstGeom>
          <a:noFill/>
        </p:spPr>
        <p:txBody>
          <a:bodyPr wrap="square" rtlCol="0">
            <a:spAutoFit/>
          </a:bodyPr>
          <a:lstStyle/>
          <a:p>
            <a:r>
              <a:rPr lang="en-US" sz="2400" dirty="0" smtClean="0"/>
              <a:t>Its values: Rigor, engagement, independence, global reach, collegiality, irreverence, moral compass.</a:t>
            </a:r>
          </a:p>
          <a:p>
            <a:endParaRPr lang="en-US" sz="1200" dirty="0"/>
          </a:p>
          <a:p>
            <a:r>
              <a:rPr lang="en-US" sz="2400" dirty="0" smtClean="0"/>
              <a:t>Its scholar-friends: Steve Pacala, Bob Williams, Frank von Hippel, and many more.</a:t>
            </a:r>
          </a:p>
          <a:p>
            <a:endParaRPr lang="en-US" sz="1400" dirty="0"/>
          </a:p>
          <a:p>
            <a:r>
              <a:rPr lang="en-US" sz="2400" dirty="0" smtClean="0"/>
              <a:t>Its homes: MAE, PEI, Andlinger, WWS-STEP.</a:t>
            </a:r>
          </a:p>
          <a:p>
            <a:endParaRPr lang="en-US" sz="1200" dirty="0"/>
          </a:p>
          <a:p>
            <a:r>
              <a:rPr lang="en-US" sz="2400" dirty="0" smtClean="0"/>
              <a:t>Its young people: undergrads, graduate students, post-docs. They replenish the spirit (“it’s up to us”). They take the baton. </a:t>
            </a:r>
          </a:p>
          <a:p>
            <a:endParaRPr lang="en-US" sz="1200" dirty="0"/>
          </a:p>
          <a:p>
            <a:r>
              <a:rPr lang="en-US" sz="2400" dirty="0" smtClean="0"/>
              <a:t>What will be in </a:t>
            </a:r>
            <a:r>
              <a:rPr lang="en-US" sz="2400" i="1" dirty="0" smtClean="0"/>
              <a:t>their </a:t>
            </a:r>
            <a:r>
              <a:rPr lang="en-US" sz="2400" dirty="0" smtClean="0"/>
              <a:t>talks in 2068?</a:t>
            </a:r>
          </a:p>
        </p:txBody>
      </p:sp>
    </p:spTree>
    <p:extLst>
      <p:ext uri="{BB962C8B-B14F-4D97-AF65-F5344CB8AC3E}">
        <p14:creationId xmlns:p14="http://schemas.microsoft.com/office/powerpoint/2010/main" val="78023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960438"/>
          </a:xfrm>
        </p:spPr>
        <p:txBody>
          <a:bodyPr>
            <a:normAutofit/>
          </a:bodyPr>
          <a:lstStyle/>
          <a:p>
            <a:r>
              <a:rPr lang="en-US" dirty="0" smtClean="0"/>
              <a:t>CO</a:t>
            </a:r>
            <a:r>
              <a:rPr lang="en-US" baseline="-25000" dirty="0" smtClean="0"/>
              <a:t>2</a:t>
            </a:r>
            <a:r>
              <a:rPr lang="en-US" dirty="0" smtClean="0"/>
              <a:t> emissions scenarios</a:t>
            </a:r>
            <a:endParaRPr lang="en-US" dirty="0"/>
          </a:p>
        </p:txBody>
      </p:sp>
      <p:pic>
        <p:nvPicPr>
          <p:cNvPr id="6" name="Picture Placeholder 2" descr="fig_00_FussUpdate2015_w.png"/>
          <p:cNvPicPr>
            <a:picLocks noChangeAspect="1"/>
          </p:cNvPicPr>
          <p:nvPr/>
        </p:nvPicPr>
        <p:blipFill>
          <a:blip r:embed="rId2" cstate="print">
            <a:extLst>
              <a:ext uri="{28A0092B-C50C-407E-A947-70E740481C1C}">
                <a14:useLocalDpi xmlns:a14="http://schemas.microsoft.com/office/drawing/2010/main" val="0"/>
              </a:ext>
            </a:extLst>
          </a:blip>
          <a:srcRect l="-7663" r="-7663"/>
          <a:stretch>
            <a:fillRect/>
          </a:stretch>
        </p:blipFill>
        <p:spPr>
          <a:xfrm>
            <a:off x="250372" y="1066800"/>
            <a:ext cx="8670434" cy="5021751"/>
          </a:xfrm>
          <a:prstGeom prst="rect">
            <a:avLst/>
          </a:prstGeom>
        </p:spPr>
      </p:pic>
    </p:spTree>
    <p:extLst>
      <p:ext uri="{BB962C8B-B14F-4D97-AF65-F5344CB8AC3E}">
        <p14:creationId xmlns:p14="http://schemas.microsoft.com/office/powerpoint/2010/main" val="1280281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08038"/>
          </a:xfrm>
        </p:spPr>
        <p:txBody>
          <a:bodyPr>
            <a:normAutofit/>
          </a:bodyPr>
          <a:lstStyle/>
          <a:p>
            <a:r>
              <a:rPr lang="en-US" sz="4000" dirty="0" smtClean="0"/>
              <a:t>The Freshman Seminar 151 capsules</a:t>
            </a:r>
            <a:endParaRPr lang="en-US" sz="4000" dirty="0"/>
          </a:p>
        </p:txBody>
      </p:sp>
      <p:sp>
        <p:nvSpPr>
          <p:cNvPr id="3" name="TextBox 2"/>
          <p:cNvSpPr txBox="1"/>
          <p:nvPr/>
        </p:nvSpPr>
        <p:spPr>
          <a:xfrm>
            <a:off x="1828800" y="5943600"/>
            <a:ext cx="1524000" cy="461665"/>
          </a:xfrm>
          <a:prstGeom prst="rect">
            <a:avLst/>
          </a:prstGeom>
          <a:noFill/>
        </p:spPr>
        <p:txBody>
          <a:bodyPr wrap="square" rtlCol="0">
            <a:spAutoFit/>
          </a:bodyPr>
          <a:lstStyle/>
          <a:p>
            <a:r>
              <a:rPr lang="en-US" sz="2400" b="1" dirty="0" smtClean="0"/>
              <a:t>Reunions:</a:t>
            </a:r>
            <a:endParaRPr lang="en-US" sz="2400" b="1" dirty="0"/>
          </a:p>
        </p:txBody>
      </p:sp>
      <p:grpSp>
        <p:nvGrpSpPr>
          <p:cNvPr id="7" name="Group 6"/>
          <p:cNvGrpSpPr/>
          <p:nvPr/>
        </p:nvGrpSpPr>
        <p:grpSpPr>
          <a:xfrm>
            <a:off x="250371" y="1066800"/>
            <a:ext cx="8785113" cy="5338465"/>
            <a:chOff x="250371" y="1066800"/>
            <a:chExt cx="8785113" cy="5338465"/>
          </a:xfrm>
        </p:grpSpPr>
        <p:grpSp>
          <p:nvGrpSpPr>
            <p:cNvPr id="24" name="Group 23"/>
            <p:cNvGrpSpPr/>
            <p:nvPr/>
          </p:nvGrpSpPr>
          <p:grpSpPr>
            <a:xfrm>
              <a:off x="250371" y="1066800"/>
              <a:ext cx="8670434" cy="5338465"/>
              <a:chOff x="250371" y="1081122"/>
              <a:chExt cx="8670434" cy="5338465"/>
            </a:xfrm>
          </p:grpSpPr>
          <p:grpSp>
            <p:nvGrpSpPr>
              <p:cNvPr id="19" name="Group 18"/>
              <p:cNvGrpSpPr/>
              <p:nvPr/>
            </p:nvGrpSpPr>
            <p:grpSpPr>
              <a:xfrm>
                <a:off x="250371" y="1081122"/>
                <a:ext cx="8670434" cy="5021751"/>
                <a:chOff x="250371" y="1317171"/>
                <a:chExt cx="8670434" cy="5021751"/>
              </a:xfrm>
            </p:grpSpPr>
            <p:pic>
              <p:nvPicPr>
                <p:cNvPr id="6" name="Picture Placeholder 2" descr="fig_00_FussUpdate2015_w.png"/>
                <p:cNvPicPr>
                  <a:picLocks noChangeAspect="1"/>
                </p:cNvPicPr>
                <p:nvPr/>
              </p:nvPicPr>
              <p:blipFill>
                <a:blip r:embed="rId2" cstate="print">
                  <a:extLst>
                    <a:ext uri="{28A0092B-C50C-407E-A947-70E740481C1C}">
                      <a14:useLocalDpi xmlns:a14="http://schemas.microsoft.com/office/drawing/2010/main" val="0"/>
                    </a:ext>
                  </a:extLst>
                </a:blip>
                <a:srcRect l="-7663" r="-7663"/>
                <a:stretch>
                  <a:fillRect/>
                </a:stretch>
              </p:blipFill>
              <p:spPr>
                <a:xfrm>
                  <a:off x="250371" y="1317171"/>
                  <a:ext cx="8670434" cy="5021751"/>
                </a:xfrm>
                <a:prstGeom prst="rect">
                  <a:avLst/>
                </a:prstGeom>
              </p:spPr>
            </p:pic>
            <p:grpSp>
              <p:nvGrpSpPr>
                <p:cNvPr id="18" name="Group 17"/>
                <p:cNvGrpSpPr/>
                <p:nvPr/>
              </p:nvGrpSpPr>
              <p:grpSpPr>
                <a:xfrm>
                  <a:off x="3374570" y="1676400"/>
                  <a:ext cx="1970316" cy="4572000"/>
                  <a:chOff x="3374570" y="1676400"/>
                  <a:chExt cx="1970316" cy="4572000"/>
                </a:xfrm>
              </p:grpSpPr>
              <p:cxnSp>
                <p:nvCxnSpPr>
                  <p:cNvPr id="4" name="Straight Arrow Connector 3"/>
                  <p:cNvCxnSpPr/>
                  <p:nvPr/>
                </p:nvCxnSpPr>
                <p:spPr>
                  <a:xfrm flipV="1">
                    <a:off x="3385456" y="5671456"/>
                    <a:ext cx="0" cy="5769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777344" y="5660572"/>
                    <a:ext cx="0" cy="5878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86956" y="5638800"/>
                    <a:ext cx="0" cy="609600"/>
                  </a:xfrm>
                  <a:prstGeom prst="straightConnector1">
                    <a:avLst/>
                  </a:prstGeom>
                  <a:ln w="38100">
                    <a:solidFill>
                      <a:srgbClr val="F2550E"/>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44886" y="56388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4000" y="1676400"/>
                    <a:ext cx="0" cy="396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76058" y="1698170"/>
                    <a:ext cx="0" cy="3962400"/>
                  </a:xfrm>
                  <a:prstGeom prst="line">
                    <a:avLst/>
                  </a:prstGeom>
                  <a:ln w="57150">
                    <a:solidFill>
                      <a:srgbClr val="F255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7344" y="1719942"/>
                    <a:ext cx="0" cy="39624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74570" y="1719944"/>
                    <a:ext cx="0" cy="396240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3211286" y="5943600"/>
                <a:ext cx="337456" cy="461665"/>
              </a:xfrm>
              <a:prstGeom prst="rect">
                <a:avLst/>
              </a:prstGeom>
              <a:noFill/>
            </p:spPr>
            <p:txBody>
              <a:bodyPr wrap="square" rtlCol="0">
                <a:spAutoFit/>
              </a:bodyPr>
              <a:lstStyle/>
              <a:p>
                <a:r>
                  <a:rPr lang="en-US" sz="2400" b="1" dirty="0" smtClean="0"/>
                  <a:t>0</a:t>
                </a:r>
                <a:endParaRPr lang="en-US" sz="2400" b="1" dirty="0"/>
              </a:p>
            </p:txBody>
          </p:sp>
          <p:sp>
            <p:nvSpPr>
              <p:cNvPr id="21" name="TextBox 20"/>
              <p:cNvSpPr txBox="1"/>
              <p:nvPr/>
            </p:nvSpPr>
            <p:spPr>
              <a:xfrm>
                <a:off x="3537856" y="5943600"/>
                <a:ext cx="533400" cy="461665"/>
              </a:xfrm>
              <a:prstGeom prst="rect">
                <a:avLst/>
              </a:prstGeom>
              <a:noFill/>
            </p:spPr>
            <p:txBody>
              <a:bodyPr wrap="square" rtlCol="0">
                <a:spAutoFit/>
              </a:bodyPr>
              <a:lstStyle/>
              <a:p>
                <a:r>
                  <a:rPr lang="en-US" sz="2400" b="1" dirty="0" smtClean="0"/>
                  <a:t>10</a:t>
                </a:r>
                <a:endParaRPr lang="en-US" sz="2400" b="1" dirty="0"/>
              </a:p>
            </p:txBody>
          </p:sp>
          <p:sp>
            <p:nvSpPr>
              <p:cNvPr id="22" name="TextBox 21"/>
              <p:cNvSpPr txBox="1"/>
              <p:nvPr/>
            </p:nvSpPr>
            <p:spPr>
              <a:xfrm>
                <a:off x="4147456" y="5957922"/>
                <a:ext cx="533400" cy="461665"/>
              </a:xfrm>
              <a:prstGeom prst="rect">
                <a:avLst/>
              </a:prstGeom>
              <a:noFill/>
              <a:ln w="28575">
                <a:solidFill>
                  <a:srgbClr val="F2550E"/>
                </a:solidFill>
              </a:ln>
            </p:spPr>
            <p:txBody>
              <a:bodyPr wrap="square" rtlCol="0">
                <a:spAutoFit/>
              </a:bodyPr>
              <a:lstStyle/>
              <a:p>
                <a:r>
                  <a:rPr lang="en-US" sz="2400" b="1" dirty="0" smtClean="0">
                    <a:solidFill>
                      <a:srgbClr val="FF0000"/>
                    </a:solidFill>
                  </a:rPr>
                  <a:t>25</a:t>
                </a:r>
                <a:endParaRPr lang="en-US" sz="2400" b="1" dirty="0">
                  <a:solidFill>
                    <a:srgbClr val="FF0000"/>
                  </a:solidFill>
                </a:endParaRPr>
              </a:p>
            </p:txBody>
          </p:sp>
          <p:sp>
            <p:nvSpPr>
              <p:cNvPr id="23" name="TextBox 22"/>
              <p:cNvSpPr txBox="1"/>
              <p:nvPr/>
            </p:nvSpPr>
            <p:spPr>
              <a:xfrm>
                <a:off x="5083628" y="5955268"/>
                <a:ext cx="533400" cy="461665"/>
              </a:xfrm>
              <a:prstGeom prst="rect">
                <a:avLst/>
              </a:prstGeom>
              <a:noFill/>
            </p:spPr>
            <p:txBody>
              <a:bodyPr wrap="square" rtlCol="0">
                <a:spAutoFit/>
              </a:bodyPr>
              <a:lstStyle/>
              <a:p>
                <a:r>
                  <a:rPr lang="en-US" sz="2400" b="1" dirty="0"/>
                  <a:t>5</a:t>
                </a:r>
                <a:r>
                  <a:rPr lang="en-US" sz="2400" b="1" dirty="0" smtClean="0"/>
                  <a:t>0</a:t>
                </a:r>
                <a:endParaRPr lang="en-US" sz="2400" b="1" dirty="0"/>
              </a:p>
            </p:txBody>
          </p:sp>
        </p:grpSp>
        <p:sp>
          <p:nvSpPr>
            <p:cNvPr id="5" name="TextBox 4"/>
            <p:cNvSpPr txBox="1"/>
            <p:nvPr/>
          </p:nvSpPr>
          <p:spPr>
            <a:xfrm>
              <a:off x="6172200" y="5943600"/>
              <a:ext cx="2863284" cy="461665"/>
            </a:xfrm>
            <a:prstGeom prst="rect">
              <a:avLst/>
            </a:prstGeom>
            <a:noFill/>
            <a:ln>
              <a:solidFill>
                <a:srgbClr val="F2550E"/>
              </a:solidFill>
            </a:ln>
          </p:spPr>
          <p:txBody>
            <a:bodyPr wrap="none" rtlCol="0">
              <a:spAutoFit/>
            </a:bodyPr>
            <a:lstStyle/>
            <a:p>
              <a:r>
                <a:rPr lang="en-US" sz="2400" b="1" dirty="0" smtClean="0">
                  <a:solidFill>
                    <a:srgbClr val="F2550E"/>
                  </a:solidFill>
                </a:rPr>
                <a:t>2046 is also PU #300.</a:t>
              </a:r>
              <a:endParaRPr lang="en-US" sz="2400" b="1" dirty="0">
                <a:solidFill>
                  <a:srgbClr val="F2550E"/>
                </a:solidFill>
              </a:endParaRPr>
            </a:p>
          </p:txBody>
        </p:sp>
      </p:grpSp>
    </p:spTree>
    <p:extLst>
      <p:ext uri="{BB962C8B-B14F-4D97-AF65-F5344CB8AC3E}">
        <p14:creationId xmlns:p14="http://schemas.microsoft.com/office/powerpoint/2010/main" val="170198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dirty="0" smtClean="0"/>
              <a:t>“Time capsules for climate change, to be opened at your reunions”</a:t>
            </a:r>
            <a:endParaRPr lang="en-US" dirty="0"/>
          </a:p>
        </p:txBody>
      </p:sp>
      <p:sp>
        <p:nvSpPr>
          <p:cNvPr id="4" name="TextBox 3"/>
          <p:cNvSpPr txBox="1"/>
          <p:nvPr/>
        </p:nvSpPr>
        <p:spPr>
          <a:xfrm>
            <a:off x="457200" y="1317010"/>
            <a:ext cx="3810000" cy="2862322"/>
          </a:xfrm>
          <a:prstGeom prst="rect">
            <a:avLst/>
          </a:prstGeom>
          <a:noFill/>
        </p:spPr>
        <p:txBody>
          <a:bodyPr wrap="square" rtlCol="0">
            <a:spAutoFit/>
          </a:bodyPr>
          <a:lstStyle/>
          <a:p>
            <a:r>
              <a:rPr lang="en-US" sz="2400" i="1" dirty="0" smtClean="0"/>
              <a:t>Student’s topics:</a:t>
            </a:r>
          </a:p>
          <a:p>
            <a:r>
              <a:rPr lang="en-US" sz="2400" dirty="0" smtClean="0"/>
              <a:t>Sea level rise and cities</a:t>
            </a:r>
          </a:p>
          <a:p>
            <a:r>
              <a:rPr lang="en-US" sz="2400" dirty="0" smtClean="0"/>
              <a:t>Solar radiation management</a:t>
            </a:r>
          </a:p>
          <a:p>
            <a:r>
              <a:rPr lang="en-US" sz="2400" dirty="0" smtClean="0"/>
              <a:t>Carbon dioxide removal</a:t>
            </a:r>
          </a:p>
          <a:p>
            <a:endParaRPr lang="en-US" sz="1200" dirty="0" smtClean="0"/>
          </a:p>
          <a:p>
            <a:r>
              <a:rPr lang="en-US" sz="2400" dirty="0" smtClean="0"/>
              <a:t>Solar power</a:t>
            </a:r>
          </a:p>
          <a:p>
            <a:r>
              <a:rPr lang="en-US" sz="2400" dirty="0" smtClean="0"/>
              <a:t>Batteries</a:t>
            </a:r>
          </a:p>
          <a:p>
            <a:r>
              <a:rPr lang="en-US" sz="2400" dirty="0" smtClean="0"/>
              <a:t>Electric Cars</a:t>
            </a:r>
            <a:endParaRPr lang="en-US" sz="2400" dirty="0"/>
          </a:p>
        </p:txBody>
      </p:sp>
      <p:sp>
        <p:nvSpPr>
          <p:cNvPr id="6" name="TextBox 5"/>
          <p:cNvSpPr txBox="1"/>
          <p:nvPr/>
        </p:nvSpPr>
        <p:spPr>
          <a:xfrm>
            <a:off x="457200" y="4373940"/>
            <a:ext cx="7620000" cy="1569660"/>
          </a:xfrm>
          <a:prstGeom prst="rect">
            <a:avLst/>
          </a:prstGeom>
          <a:noFill/>
        </p:spPr>
        <p:txBody>
          <a:bodyPr wrap="square" rtlCol="0">
            <a:spAutoFit/>
          </a:bodyPr>
          <a:lstStyle/>
          <a:p>
            <a:r>
              <a:rPr lang="en-US" sz="2400" dirty="0" smtClean="0"/>
              <a:t>Each student wrote about two alternative futures: </a:t>
            </a:r>
            <a:r>
              <a:rPr lang="en-US" sz="2400" i="1" dirty="0"/>
              <a:t>W</a:t>
            </a:r>
            <a:r>
              <a:rPr lang="en-US" sz="2400" i="1" dirty="0" smtClean="0"/>
              <a:t>ill the electric car dominate or find only niches?</a:t>
            </a:r>
            <a:r>
              <a:rPr lang="en-US" sz="2400" dirty="0" smtClean="0"/>
              <a:t> They interviewed people with a range of views: </a:t>
            </a:r>
            <a:r>
              <a:rPr lang="en-US" sz="2400" i="1" dirty="0"/>
              <a:t>How will the Catholic Church deal with geoengineering</a:t>
            </a:r>
            <a:r>
              <a:rPr lang="en-US" sz="2400" i="1" dirty="0" smtClean="0"/>
              <a:t>?</a:t>
            </a:r>
            <a:r>
              <a:rPr lang="en-US" sz="2400" dirty="0"/>
              <a:t> </a:t>
            </a:r>
            <a:endParaRPr lang="en-US" sz="2400" dirty="0" smtClean="0"/>
          </a:p>
        </p:txBody>
      </p:sp>
      <p:sp>
        <p:nvSpPr>
          <p:cNvPr id="7" name="TextBox 6"/>
          <p:cNvSpPr txBox="1"/>
          <p:nvPr/>
        </p:nvSpPr>
        <p:spPr>
          <a:xfrm>
            <a:off x="544285" y="6019800"/>
            <a:ext cx="2590801" cy="461665"/>
          </a:xfrm>
          <a:prstGeom prst="rect">
            <a:avLst/>
          </a:prstGeom>
          <a:noFill/>
          <a:ln>
            <a:noFill/>
          </a:ln>
        </p:spPr>
        <p:txBody>
          <a:bodyPr wrap="square" rtlCol="0">
            <a:spAutoFit/>
          </a:bodyPr>
          <a:lstStyle/>
          <a:p>
            <a:r>
              <a:rPr lang="en-US" sz="2400" dirty="0" smtClean="0"/>
              <a:t>“It’s up to us.”</a:t>
            </a:r>
            <a:endParaRPr lang="en-US" sz="2400" dirty="0"/>
          </a:p>
        </p:txBody>
      </p:sp>
      <p:grpSp>
        <p:nvGrpSpPr>
          <p:cNvPr id="8" name="Group 7"/>
          <p:cNvGrpSpPr/>
          <p:nvPr/>
        </p:nvGrpSpPr>
        <p:grpSpPr>
          <a:xfrm>
            <a:off x="4572000" y="1371600"/>
            <a:ext cx="4114800" cy="2595265"/>
            <a:chOff x="4572000" y="1371600"/>
            <a:chExt cx="4114800" cy="2595265"/>
          </a:xfrm>
        </p:grpSpPr>
        <p:pic>
          <p:nvPicPr>
            <p:cNvPr id="5" name="officeArt object" descr="image4.jpg"/>
            <p:cNvPicPr/>
            <p:nvPr/>
          </p:nvPicPr>
          <p:blipFill>
            <a:blip r:embed="rId2">
              <a:extLst/>
            </a:blip>
            <a:stretch>
              <a:fillRect/>
            </a:stretch>
          </p:blipFill>
          <p:spPr>
            <a:xfrm>
              <a:off x="4572000" y="1371600"/>
              <a:ext cx="4114800" cy="2514600"/>
            </a:xfrm>
            <a:prstGeom prst="rect">
              <a:avLst/>
            </a:prstGeom>
            <a:ln w="25400" cap="flat">
              <a:solidFill>
                <a:srgbClr val="666666"/>
              </a:solidFill>
              <a:prstDash val="solid"/>
              <a:round/>
            </a:ln>
            <a:effectLst/>
          </p:spPr>
        </p:pic>
        <p:sp>
          <p:nvSpPr>
            <p:cNvPr id="3" name="TextBox 2"/>
            <p:cNvSpPr txBox="1"/>
            <p:nvPr/>
          </p:nvSpPr>
          <p:spPr>
            <a:xfrm>
              <a:off x="4800600" y="3505200"/>
              <a:ext cx="2286000" cy="461665"/>
            </a:xfrm>
            <a:prstGeom prst="rect">
              <a:avLst/>
            </a:prstGeom>
            <a:noFill/>
          </p:spPr>
          <p:txBody>
            <a:bodyPr wrap="square" rtlCol="0">
              <a:spAutoFit/>
            </a:bodyPr>
            <a:lstStyle/>
            <a:p>
              <a:r>
                <a:rPr lang="en-US" sz="2400" dirty="0" smtClean="0">
                  <a:solidFill>
                    <a:srgbClr val="FFFF00"/>
                  </a:solidFill>
                </a:rPr>
                <a:t>Mudd Library</a:t>
              </a:r>
              <a:endParaRPr lang="en-US" sz="2400" dirty="0">
                <a:solidFill>
                  <a:srgbClr val="FFFF00"/>
                </a:solidFill>
              </a:endParaRPr>
            </a:p>
          </p:txBody>
        </p:sp>
      </p:grpSp>
      <p:sp>
        <p:nvSpPr>
          <p:cNvPr id="9" name="TextBox 8"/>
          <p:cNvSpPr txBox="1"/>
          <p:nvPr/>
        </p:nvSpPr>
        <p:spPr>
          <a:xfrm>
            <a:off x="5638800" y="3966865"/>
            <a:ext cx="3352800" cy="369332"/>
          </a:xfrm>
          <a:prstGeom prst="rect">
            <a:avLst/>
          </a:prstGeom>
          <a:noFill/>
        </p:spPr>
        <p:txBody>
          <a:bodyPr wrap="square" rtlCol="0">
            <a:spAutoFit/>
          </a:bodyPr>
          <a:lstStyle/>
          <a:p>
            <a:r>
              <a:rPr lang="en-US" i="1" dirty="0" smtClean="0"/>
              <a:t>Photo credit</a:t>
            </a:r>
            <a:r>
              <a:rPr lang="en-US" dirty="0" smtClean="0"/>
              <a:t>: Denise Applewhite</a:t>
            </a:r>
            <a:endParaRPr lang="en-US" dirty="0"/>
          </a:p>
        </p:txBody>
      </p:sp>
    </p:spTree>
    <p:extLst>
      <p:ext uri="{BB962C8B-B14F-4D97-AF65-F5344CB8AC3E}">
        <p14:creationId xmlns:p14="http://schemas.microsoft.com/office/powerpoint/2010/main" val="1094361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climate change problem</a:t>
            </a:r>
            <a:endParaRPr lang="en-US" dirty="0"/>
          </a:p>
        </p:txBody>
      </p:sp>
      <p:sp>
        <p:nvSpPr>
          <p:cNvPr id="3" name="TextBox 2"/>
          <p:cNvSpPr txBox="1"/>
          <p:nvPr/>
        </p:nvSpPr>
        <p:spPr>
          <a:xfrm>
            <a:off x="1066800" y="1905000"/>
            <a:ext cx="7467600" cy="3046988"/>
          </a:xfrm>
          <a:prstGeom prst="rect">
            <a:avLst/>
          </a:prstGeom>
          <a:noFill/>
        </p:spPr>
        <p:txBody>
          <a:bodyPr wrap="square" rtlCol="0">
            <a:spAutoFit/>
          </a:bodyPr>
          <a:lstStyle/>
          <a:p>
            <a:r>
              <a:rPr lang="en-US" sz="2400" dirty="0" smtClean="0"/>
              <a:t>Doing ordinary things, we are changing the planet.</a:t>
            </a:r>
          </a:p>
          <a:p>
            <a:endParaRPr lang="en-US" sz="2400" dirty="0"/>
          </a:p>
          <a:p>
            <a:r>
              <a:rPr lang="en-US" sz="2400" dirty="0" smtClean="0"/>
              <a:t>Because our climate science is so unsettled, the best and worst outcomes of what we are doing are dramatically different. </a:t>
            </a:r>
          </a:p>
          <a:p>
            <a:endParaRPr lang="en-US" sz="2400" dirty="0"/>
          </a:p>
          <a:p>
            <a:r>
              <a:rPr lang="en-US" sz="2400" dirty="0" smtClean="0"/>
              <a:t>High-carbon industrialization in the developing countries is the Number One problem. (</a:t>
            </a:r>
            <a:r>
              <a:rPr lang="en-US" sz="2400" i="1" dirty="0" smtClean="0"/>
              <a:t>Note</a:t>
            </a:r>
            <a:r>
              <a:rPr lang="en-US" sz="2400" dirty="0" smtClean="0"/>
              <a:t>: politically charged.)</a:t>
            </a:r>
            <a:endParaRPr lang="en-US" sz="2400" dirty="0"/>
          </a:p>
        </p:txBody>
      </p:sp>
    </p:spTree>
    <p:extLst>
      <p:ext uri="{BB962C8B-B14F-4D97-AF65-F5344CB8AC3E}">
        <p14:creationId xmlns:p14="http://schemas.microsoft.com/office/powerpoint/2010/main" val="278904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txBody>
          <a:bodyPr>
            <a:normAutofit/>
          </a:bodyPr>
          <a:lstStyle/>
          <a:p>
            <a:r>
              <a:rPr lang="en-US" sz="4000" dirty="0" smtClean="0"/>
              <a:t>Our small planet</a:t>
            </a:r>
            <a:endParaRPr lang="en-US" sz="4000" dirty="0"/>
          </a:p>
        </p:txBody>
      </p:sp>
      <p:sp>
        <p:nvSpPr>
          <p:cNvPr id="17" name="TextBox 16"/>
          <p:cNvSpPr txBox="1"/>
          <p:nvPr/>
        </p:nvSpPr>
        <p:spPr>
          <a:xfrm>
            <a:off x="457200" y="2667000"/>
            <a:ext cx="8215746" cy="3170099"/>
          </a:xfrm>
          <a:prstGeom prst="rect">
            <a:avLst/>
          </a:prstGeom>
          <a:noFill/>
        </p:spPr>
        <p:txBody>
          <a:bodyPr wrap="square" rtlCol="0">
            <a:spAutoFit/>
          </a:bodyPr>
          <a:lstStyle/>
          <a:p>
            <a:r>
              <a:rPr lang="en-US" sz="2400" dirty="0" smtClean="0"/>
              <a:t>A useful approximation: The long-term average temperature rise on the Earth’s surface is proportional to the cumulative global emissions of CO</a:t>
            </a:r>
            <a:r>
              <a:rPr lang="en-US" sz="2400" baseline="-25000" dirty="0" smtClean="0"/>
              <a:t>2</a:t>
            </a:r>
            <a:r>
              <a:rPr lang="en-US" sz="2400" dirty="0" smtClean="0"/>
              <a:t>. 2</a:t>
            </a:r>
            <a:r>
              <a:rPr lang="en-US" sz="2400" baseline="30000" dirty="0" smtClean="0"/>
              <a:t>o</a:t>
            </a:r>
            <a:r>
              <a:rPr lang="en-US" sz="2400" dirty="0" smtClean="0"/>
              <a:t>C is the most discussed target. G = 10</a:t>
            </a:r>
            <a:r>
              <a:rPr lang="en-US" sz="2400" baseline="30000" dirty="0" smtClean="0"/>
              <a:t>9</a:t>
            </a:r>
            <a:r>
              <a:rPr lang="en-US" sz="2400" dirty="0" smtClean="0"/>
              <a:t>.</a:t>
            </a:r>
            <a:endParaRPr lang="en-US" sz="2400" baseline="30000" dirty="0" smtClean="0"/>
          </a:p>
          <a:p>
            <a:endParaRPr lang="en-US" sz="1200" dirty="0"/>
          </a:p>
          <a:p>
            <a:r>
              <a:rPr lang="en-US" sz="2400" dirty="0" smtClean="0"/>
              <a:t>The multiplier from emissions to temperature rise reveals that our planet is small. When we as a species do ordinary things* globally with the technologies we have, we harm ourselves. </a:t>
            </a:r>
            <a:r>
              <a:rPr lang="en-US" sz="2000" dirty="0" smtClean="0"/>
              <a:t>*</a:t>
            </a:r>
            <a:r>
              <a:rPr lang="en-US" sz="2000" i="1" dirty="0" smtClean="0"/>
              <a:t>Examples of ordinary things</a:t>
            </a:r>
            <a:r>
              <a:rPr lang="en-US" sz="2000" dirty="0" smtClean="0"/>
              <a:t>: eating hamburgers, commuting to work, building with concrete, going skiing.</a:t>
            </a:r>
          </a:p>
        </p:txBody>
      </p:sp>
      <p:sp>
        <p:nvSpPr>
          <p:cNvPr id="3" name="TextBox 2"/>
          <p:cNvSpPr txBox="1"/>
          <p:nvPr/>
        </p:nvSpPr>
        <p:spPr>
          <a:xfrm>
            <a:off x="2590800" y="6041570"/>
            <a:ext cx="3886200" cy="461665"/>
          </a:xfrm>
          <a:prstGeom prst="rect">
            <a:avLst/>
          </a:prstGeom>
          <a:noFill/>
          <a:ln>
            <a:solidFill>
              <a:srgbClr val="00B050"/>
            </a:solidFill>
          </a:ln>
        </p:spPr>
        <p:txBody>
          <a:bodyPr wrap="square" rtlCol="0">
            <a:spAutoFit/>
          </a:bodyPr>
          <a:lstStyle/>
          <a:p>
            <a:pPr algn="ctr"/>
            <a:r>
              <a:rPr lang="en-US" sz="2400" b="1" dirty="0">
                <a:solidFill>
                  <a:srgbClr val="00B050"/>
                </a:solidFill>
              </a:rPr>
              <a:t>1</a:t>
            </a:r>
            <a:r>
              <a:rPr lang="en-US" sz="2400" b="1" dirty="0" smtClean="0">
                <a:solidFill>
                  <a:srgbClr val="00B050"/>
                </a:solidFill>
              </a:rPr>
              <a:t>. </a:t>
            </a:r>
            <a:r>
              <a:rPr lang="en-US" sz="2400" b="1" dirty="0">
                <a:solidFill>
                  <a:srgbClr val="00B050"/>
                </a:solidFill>
              </a:rPr>
              <a:t>We wish Earth were larger. </a:t>
            </a:r>
          </a:p>
        </p:txBody>
      </p:sp>
      <p:grpSp>
        <p:nvGrpSpPr>
          <p:cNvPr id="16" name="Group 15"/>
          <p:cNvGrpSpPr/>
          <p:nvPr/>
        </p:nvGrpSpPr>
        <p:grpSpPr>
          <a:xfrm>
            <a:off x="304800" y="990600"/>
            <a:ext cx="8520545" cy="1452265"/>
            <a:chOff x="457199" y="926068"/>
            <a:chExt cx="8520545" cy="1452265"/>
          </a:xfrm>
        </p:grpSpPr>
        <p:sp>
          <p:nvSpPr>
            <p:cNvPr id="18" name="TextBox 17"/>
            <p:cNvSpPr txBox="1"/>
            <p:nvPr/>
          </p:nvSpPr>
          <p:spPr>
            <a:xfrm>
              <a:off x="457199" y="926068"/>
              <a:ext cx="8520545" cy="461665"/>
            </a:xfrm>
            <a:prstGeom prst="rect">
              <a:avLst/>
            </a:prstGeom>
            <a:noFill/>
          </p:spPr>
          <p:txBody>
            <a:bodyPr wrap="square" rtlCol="0">
              <a:spAutoFit/>
            </a:bodyPr>
            <a:lstStyle/>
            <a:p>
              <a:r>
                <a:rPr lang="en-US" sz="2400" dirty="0" smtClean="0">
                  <a:solidFill>
                    <a:prstClr val="black"/>
                  </a:solidFill>
                </a:rPr>
                <a:t>O GtCO</a:t>
              </a:r>
              <a:r>
                <a:rPr lang="en-US" sz="2400" baseline="-25000" dirty="0" smtClean="0">
                  <a:solidFill>
                    <a:prstClr val="black"/>
                  </a:solidFill>
                </a:rPr>
                <a:t>2                              </a:t>
              </a:r>
              <a:r>
                <a:rPr lang="en-US" sz="2400" dirty="0" smtClean="0">
                  <a:solidFill>
                    <a:prstClr val="black"/>
                  </a:solidFill>
                </a:rPr>
                <a:t>1600 </a:t>
              </a:r>
              <a:r>
                <a:rPr lang="en-US" sz="2400" baseline="-25000" dirty="0" smtClean="0">
                  <a:solidFill>
                    <a:prstClr val="black"/>
                  </a:solidFill>
                </a:rPr>
                <a:t>                                         </a:t>
              </a:r>
              <a:r>
                <a:rPr lang="en-US" sz="2400" dirty="0" smtClean="0">
                  <a:solidFill>
                    <a:prstClr val="black"/>
                  </a:solidFill>
                </a:rPr>
                <a:t>3200                           4800</a:t>
              </a:r>
              <a:endParaRPr lang="en-US" sz="2400" baseline="-25000" dirty="0" smtClean="0">
                <a:solidFill>
                  <a:prstClr val="black"/>
                </a:solidFill>
              </a:endParaRPr>
            </a:p>
          </p:txBody>
        </p:sp>
        <p:grpSp>
          <p:nvGrpSpPr>
            <p:cNvPr id="19" name="Group 18"/>
            <p:cNvGrpSpPr/>
            <p:nvPr/>
          </p:nvGrpSpPr>
          <p:grpSpPr>
            <a:xfrm>
              <a:off x="592111" y="1392504"/>
              <a:ext cx="8276776" cy="985829"/>
              <a:chOff x="592111" y="1362364"/>
              <a:chExt cx="8276776" cy="985829"/>
            </a:xfrm>
          </p:grpSpPr>
          <p:sp>
            <p:nvSpPr>
              <p:cNvPr id="20" name="Rectangle 19"/>
              <p:cNvSpPr/>
              <p:nvPr/>
            </p:nvSpPr>
            <p:spPr>
              <a:xfrm>
                <a:off x="685800" y="1371600"/>
                <a:ext cx="7453745"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675075" y="1371600"/>
                <a:ext cx="2816270" cy="6003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3338946" y="1362364"/>
                <a:ext cx="2604654" cy="6003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a:t>
                </a:r>
                <a:r>
                  <a:rPr lang="en-US" sz="2400" dirty="0" smtClean="0">
                    <a:solidFill>
                      <a:prstClr val="black"/>
                    </a:solidFill>
                  </a:rPr>
                  <a:t>A few decades</a:t>
                </a:r>
                <a:endParaRPr lang="en-US" sz="2400" dirty="0">
                  <a:solidFill>
                    <a:prstClr val="white"/>
                  </a:solidFill>
                </a:endParaRPr>
              </a:p>
            </p:txBody>
          </p:sp>
          <p:sp>
            <p:nvSpPr>
              <p:cNvPr id="23" name="Rectangle 22"/>
              <p:cNvSpPr/>
              <p:nvPr/>
            </p:nvSpPr>
            <p:spPr>
              <a:xfrm>
                <a:off x="5943600" y="1371600"/>
                <a:ext cx="2576945" cy="600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A few more decades</a:t>
                </a:r>
                <a:endParaRPr lang="en-US" sz="2400" dirty="0">
                  <a:solidFill>
                    <a:prstClr val="black"/>
                  </a:solidFill>
                </a:endParaRPr>
              </a:p>
            </p:txBody>
          </p:sp>
          <p:sp>
            <p:nvSpPr>
              <p:cNvPr id="24" name="TextBox 23"/>
              <p:cNvSpPr txBox="1"/>
              <p:nvPr/>
            </p:nvSpPr>
            <p:spPr>
              <a:xfrm>
                <a:off x="3029251" y="1886528"/>
                <a:ext cx="1681294" cy="461665"/>
              </a:xfrm>
              <a:prstGeom prst="rect">
                <a:avLst/>
              </a:prstGeom>
              <a:noFill/>
            </p:spPr>
            <p:txBody>
              <a:bodyPr wrap="none" rtlCol="0">
                <a:spAutoFit/>
              </a:bodyPr>
              <a:lstStyle/>
              <a:p>
                <a:r>
                  <a:rPr lang="en-US" sz="2400" dirty="0" smtClean="0">
                    <a:solidFill>
                      <a:prstClr val="black"/>
                    </a:solidFill>
                  </a:rPr>
                  <a:t>1</a:t>
                </a:r>
                <a:r>
                  <a:rPr lang="en-US" sz="2400" baseline="30000" dirty="0" smtClean="0">
                    <a:solidFill>
                      <a:prstClr val="black"/>
                    </a:solidFill>
                  </a:rPr>
                  <a:t>o</a:t>
                </a:r>
                <a:r>
                  <a:rPr lang="en-US" sz="2400" dirty="0" smtClean="0">
                    <a:solidFill>
                      <a:prstClr val="black"/>
                    </a:solidFill>
                  </a:rPr>
                  <a:t>C, already</a:t>
                </a:r>
                <a:endParaRPr lang="en-US" sz="2400" dirty="0">
                  <a:solidFill>
                    <a:prstClr val="black"/>
                  </a:solidFill>
                </a:endParaRPr>
              </a:p>
            </p:txBody>
          </p:sp>
          <p:sp>
            <p:nvSpPr>
              <p:cNvPr id="25" name="TextBox 24"/>
              <p:cNvSpPr txBox="1"/>
              <p:nvPr/>
            </p:nvSpPr>
            <p:spPr>
              <a:xfrm>
                <a:off x="5621877" y="1886528"/>
                <a:ext cx="612668" cy="461665"/>
              </a:xfrm>
              <a:prstGeom prst="rect">
                <a:avLst/>
              </a:prstGeom>
              <a:noFill/>
            </p:spPr>
            <p:txBody>
              <a:bodyPr wrap="none" rtlCol="0">
                <a:spAutoFit/>
              </a:bodyPr>
              <a:lstStyle/>
              <a:p>
                <a:r>
                  <a:rPr lang="en-US" sz="2400" dirty="0" smtClean="0">
                    <a:solidFill>
                      <a:prstClr val="black"/>
                    </a:solidFill>
                  </a:rPr>
                  <a:t>2</a:t>
                </a:r>
                <a:r>
                  <a:rPr lang="en-US" sz="2400" baseline="30000" dirty="0" smtClean="0">
                    <a:solidFill>
                      <a:prstClr val="black"/>
                    </a:solidFill>
                  </a:rPr>
                  <a:t>o</a:t>
                </a:r>
                <a:r>
                  <a:rPr lang="en-US" sz="2400" dirty="0" smtClean="0">
                    <a:solidFill>
                      <a:prstClr val="black"/>
                    </a:solidFill>
                  </a:rPr>
                  <a:t>C</a:t>
                </a:r>
                <a:endParaRPr lang="en-US" sz="2400" dirty="0">
                  <a:solidFill>
                    <a:prstClr val="black"/>
                  </a:solidFill>
                </a:endParaRPr>
              </a:p>
            </p:txBody>
          </p:sp>
          <p:sp>
            <p:nvSpPr>
              <p:cNvPr id="26" name="TextBox 25"/>
              <p:cNvSpPr txBox="1"/>
              <p:nvPr/>
            </p:nvSpPr>
            <p:spPr>
              <a:xfrm>
                <a:off x="8183087" y="1882063"/>
                <a:ext cx="685800" cy="461665"/>
              </a:xfrm>
              <a:prstGeom prst="rect">
                <a:avLst/>
              </a:prstGeom>
              <a:noFill/>
            </p:spPr>
            <p:txBody>
              <a:bodyPr wrap="square" rtlCol="0">
                <a:spAutoFit/>
              </a:bodyPr>
              <a:lstStyle/>
              <a:p>
                <a:r>
                  <a:rPr lang="en-US" sz="2400" dirty="0">
                    <a:solidFill>
                      <a:prstClr val="black"/>
                    </a:solidFill>
                  </a:rPr>
                  <a:t>3</a:t>
                </a:r>
                <a:r>
                  <a:rPr lang="en-US" sz="2400" baseline="30000" dirty="0" smtClean="0">
                    <a:solidFill>
                      <a:prstClr val="black"/>
                    </a:solidFill>
                  </a:rPr>
                  <a:t>o</a:t>
                </a:r>
                <a:r>
                  <a:rPr lang="en-US" sz="2400" dirty="0" smtClean="0">
                    <a:solidFill>
                      <a:prstClr val="black"/>
                    </a:solidFill>
                  </a:rPr>
                  <a:t>C</a:t>
                </a:r>
                <a:endParaRPr lang="en-US" sz="2400" dirty="0">
                  <a:solidFill>
                    <a:prstClr val="black"/>
                  </a:solidFill>
                </a:endParaRPr>
              </a:p>
            </p:txBody>
          </p:sp>
          <p:sp>
            <p:nvSpPr>
              <p:cNvPr id="27" name="TextBox 26"/>
              <p:cNvSpPr txBox="1"/>
              <p:nvPr/>
            </p:nvSpPr>
            <p:spPr>
              <a:xfrm>
                <a:off x="592111" y="1420876"/>
                <a:ext cx="2834338" cy="461665"/>
              </a:xfrm>
              <a:prstGeom prst="rect">
                <a:avLst/>
              </a:prstGeom>
              <a:noFill/>
            </p:spPr>
            <p:txBody>
              <a:bodyPr wrap="square" rtlCol="0">
                <a:spAutoFit/>
              </a:bodyPr>
              <a:lstStyle/>
              <a:p>
                <a:r>
                  <a:rPr lang="en-US" sz="2400" dirty="0" smtClean="0">
                    <a:solidFill>
                      <a:prstClr val="white"/>
                    </a:solidFill>
                  </a:rPr>
                  <a:t>More than a century </a:t>
                </a:r>
                <a:endParaRPr lang="en-US" sz="2400" dirty="0">
                  <a:solidFill>
                    <a:prstClr val="white"/>
                  </a:solidFill>
                </a:endParaRPr>
              </a:p>
            </p:txBody>
          </p:sp>
        </p:grpSp>
      </p:grpSp>
    </p:spTree>
    <p:extLst>
      <p:ext uri="{BB962C8B-B14F-4D97-AF65-F5344CB8AC3E}">
        <p14:creationId xmlns:p14="http://schemas.microsoft.com/office/powerpoint/2010/main" val="1200158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990600"/>
          </a:xfrm>
        </p:spPr>
        <p:txBody>
          <a:bodyPr>
            <a:normAutofit/>
          </a:bodyPr>
          <a:lstStyle/>
          <a:p>
            <a:r>
              <a:rPr lang="en-US" sz="4000" dirty="0" smtClean="0"/>
              <a:t>Carbon budgets</a:t>
            </a:r>
            <a:endParaRPr lang="en-US" sz="4000" dirty="0"/>
          </a:p>
        </p:txBody>
      </p:sp>
      <p:grpSp>
        <p:nvGrpSpPr>
          <p:cNvPr id="65" name="Group 64"/>
          <p:cNvGrpSpPr/>
          <p:nvPr/>
        </p:nvGrpSpPr>
        <p:grpSpPr>
          <a:xfrm>
            <a:off x="304800" y="990600"/>
            <a:ext cx="8520545" cy="1452265"/>
            <a:chOff x="457199" y="926068"/>
            <a:chExt cx="8520545" cy="1452265"/>
          </a:xfrm>
        </p:grpSpPr>
        <p:sp>
          <p:nvSpPr>
            <p:cNvPr id="66" name="TextBox 65"/>
            <p:cNvSpPr txBox="1"/>
            <p:nvPr/>
          </p:nvSpPr>
          <p:spPr>
            <a:xfrm>
              <a:off x="457199" y="926068"/>
              <a:ext cx="8520545" cy="461665"/>
            </a:xfrm>
            <a:prstGeom prst="rect">
              <a:avLst/>
            </a:prstGeom>
            <a:noFill/>
          </p:spPr>
          <p:txBody>
            <a:bodyPr wrap="square" rtlCol="0">
              <a:spAutoFit/>
            </a:bodyPr>
            <a:lstStyle/>
            <a:p>
              <a:r>
                <a:rPr lang="en-US" sz="2400" dirty="0" smtClean="0">
                  <a:solidFill>
                    <a:prstClr val="black"/>
                  </a:solidFill>
                </a:rPr>
                <a:t>O GtCO</a:t>
              </a:r>
              <a:r>
                <a:rPr lang="en-US" sz="2400" baseline="-25000" dirty="0" smtClean="0">
                  <a:solidFill>
                    <a:prstClr val="black"/>
                  </a:solidFill>
                </a:rPr>
                <a:t>2                              </a:t>
              </a:r>
              <a:r>
                <a:rPr lang="en-US" sz="2400" dirty="0" smtClean="0">
                  <a:solidFill>
                    <a:prstClr val="black"/>
                  </a:solidFill>
                </a:rPr>
                <a:t>1600 </a:t>
              </a:r>
              <a:r>
                <a:rPr lang="en-US" sz="2400" baseline="-25000" dirty="0" smtClean="0">
                  <a:solidFill>
                    <a:prstClr val="black"/>
                  </a:solidFill>
                </a:rPr>
                <a:t>                                         </a:t>
              </a:r>
              <a:r>
                <a:rPr lang="en-US" sz="2400" dirty="0" smtClean="0">
                  <a:solidFill>
                    <a:prstClr val="black"/>
                  </a:solidFill>
                </a:rPr>
                <a:t>3200                           4800</a:t>
              </a:r>
              <a:endParaRPr lang="en-US" sz="2400" baseline="-25000" dirty="0" smtClean="0">
                <a:solidFill>
                  <a:prstClr val="black"/>
                </a:solidFill>
              </a:endParaRPr>
            </a:p>
          </p:txBody>
        </p:sp>
        <p:grpSp>
          <p:nvGrpSpPr>
            <p:cNvPr id="67" name="Group 66"/>
            <p:cNvGrpSpPr/>
            <p:nvPr/>
          </p:nvGrpSpPr>
          <p:grpSpPr>
            <a:xfrm>
              <a:off x="592111" y="1392504"/>
              <a:ext cx="8288224" cy="985829"/>
              <a:chOff x="592111" y="1362364"/>
              <a:chExt cx="8288224" cy="985829"/>
            </a:xfrm>
          </p:grpSpPr>
          <p:sp>
            <p:nvSpPr>
              <p:cNvPr id="68" name="Rectangle 67"/>
              <p:cNvSpPr/>
              <p:nvPr/>
            </p:nvSpPr>
            <p:spPr>
              <a:xfrm>
                <a:off x="685800" y="1371600"/>
                <a:ext cx="7453745"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Rectangle 68"/>
              <p:cNvSpPr/>
              <p:nvPr/>
            </p:nvSpPr>
            <p:spPr>
              <a:xfrm>
                <a:off x="675075" y="1371600"/>
                <a:ext cx="2816270" cy="6003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3338946" y="1362364"/>
                <a:ext cx="2604654" cy="6003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A</a:t>
                </a:r>
                <a:r>
                  <a:rPr lang="en-US" sz="2400" dirty="0" smtClean="0">
                    <a:solidFill>
                      <a:prstClr val="black"/>
                    </a:solidFill>
                  </a:rPr>
                  <a:t>A few decades</a:t>
                </a:r>
                <a:endParaRPr lang="en-US" sz="2400" dirty="0">
                  <a:solidFill>
                    <a:prstClr val="white"/>
                  </a:solidFill>
                </a:endParaRPr>
              </a:p>
            </p:txBody>
          </p:sp>
          <p:sp>
            <p:nvSpPr>
              <p:cNvPr id="71" name="Rectangle 70"/>
              <p:cNvSpPr/>
              <p:nvPr/>
            </p:nvSpPr>
            <p:spPr>
              <a:xfrm>
                <a:off x="5943600" y="1371600"/>
                <a:ext cx="2576945" cy="6003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black"/>
                    </a:solidFill>
                  </a:rPr>
                  <a:t>A few more decades</a:t>
                </a:r>
                <a:endParaRPr lang="en-US" sz="2400" dirty="0">
                  <a:solidFill>
                    <a:prstClr val="black"/>
                  </a:solidFill>
                </a:endParaRPr>
              </a:p>
            </p:txBody>
          </p:sp>
          <p:sp>
            <p:nvSpPr>
              <p:cNvPr id="72" name="TextBox 71"/>
              <p:cNvSpPr txBox="1"/>
              <p:nvPr/>
            </p:nvSpPr>
            <p:spPr>
              <a:xfrm>
                <a:off x="3029251" y="1886528"/>
                <a:ext cx="1681294" cy="461665"/>
              </a:xfrm>
              <a:prstGeom prst="rect">
                <a:avLst/>
              </a:prstGeom>
              <a:noFill/>
            </p:spPr>
            <p:txBody>
              <a:bodyPr wrap="none" rtlCol="0">
                <a:spAutoFit/>
              </a:bodyPr>
              <a:lstStyle/>
              <a:p>
                <a:r>
                  <a:rPr lang="en-US" sz="2400" dirty="0" smtClean="0">
                    <a:solidFill>
                      <a:prstClr val="black"/>
                    </a:solidFill>
                  </a:rPr>
                  <a:t>1</a:t>
                </a:r>
                <a:r>
                  <a:rPr lang="en-US" sz="2400" baseline="30000" dirty="0" smtClean="0">
                    <a:solidFill>
                      <a:prstClr val="black"/>
                    </a:solidFill>
                  </a:rPr>
                  <a:t>o</a:t>
                </a:r>
                <a:r>
                  <a:rPr lang="en-US" sz="2400" dirty="0" smtClean="0">
                    <a:solidFill>
                      <a:prstClr val="black"/>
                    </a:solidFill>
                  </a:rPr>
                  <a:t>C, already</a:t>
                </a:r>
                <a:endParaRPr lang="en-US" sz="2400" dirty="0">
                  <a:solidFill>
                    <a:prstClr val="black"/>
                  </a:solidFill>
                </a:endParaRPr>
              </a:p>
            </p:txBody>
          </p:sp>
          <p:sp>
            <p:nvSpPr>
              <p:cNvPr id="73" name="TextBox 72"/>
              <p:cNvSpPr txBox="1"/>
              <p:nvPr/>
            </p:nvSpPr>
            <p:spPr>
              <a:xfrm>
                <a:off x="5621877" y="1886528"/>
                <a:ext cx="612668" cy="461665"/>
              </a:xfrm>
              <a:prstGeom prst="rect">
                <a:avLst/>
              </a:prstGeom>
              <a:noFill/>
            </p:spPr>
            <p:txBody>
              <a:bodyPr wrap="none" rtlCol="0">
                <a:spAutoFit/>
              </a:bodyPr>
              <a:lstStyle/>
              <a:p>
                <a:r>
                  <a:rPr lang="en-US" sz="2400" dirty="0" smtClean="0">
                    <a:solidFill>
                      <a:prstClr val="black"/>
                    </a:solidFill>
                  </a:rPr>
                  <a:t>2</a:t>
                </a:r>
                <a:r>
                  <a:rPr lang="en-US" sz="2400" baseline="30000" dirty="0" smtClean="0">
                    <a:solidFill>
                      <a:prstClr val="black"/>
                    </a:solidFill>
                  </a:rPr>
                  <a:t>o</a:t>
                </a:r>
                <a:r>
                  <a:rPr lang="en-US" sz="2400" dirty="0" smtClean="0">
                    <a:solidFill>
                      <a:prstClr val="black"/>
                    </a:solidFill>
                  </a:rPr>
                  <a:t>C</a:t>
                </a:r>
                <a:endParaRPr lang="en-US" sz="2400" dirty="0">
                  <a:solidFill>
                    <a:prstClr val="black"/>
                  </a:solidFill>
                </a:endParaRPr>
              </a:p>
            </p:txBody>
          </p:sp>
          <p:sp>
            <p:nvSpPr>
              <p:cNvPr id="74" name="TextBox 73"/>
              <p:cNvSpPr txBox="1"/>
              <p:nvPr/>
            </p:nvSpPr>
            <p:spPr>
              <a:xfrm>
                <a:off x="8161317" y="1882063"/>
                <a:ext cx="719018" cy="461665"/>
              </a:xfrm>
              <a:prstGeom prst="rect">
                <a:avLst/>
              </a:prstGeom>
              <a:noFill/>
            </p:spPr>
            <p:txBody>
              <a:bodyPr wrap="square" rtlCol="0">
                <a:spAutoFit/>
              </a:bodyPr>
              <a:lstStyle/>
              <a:p>
                <a:r>
                  <a:rPr lang="en-US" sz="2400" dirty="0">
                    <a:solidFill>
                      <a:prstClr val="black"/>
                    </a:solidFill>
                  </a:rPr>
                  <a:t>3</a:t>
                </a:r>
                <a:r>
                  <a:rPr lang="en-US" sz="2400" baseline="30000" dirty="0" smtClean="0">
                    <a:solidFill>
                      <a:prstClr val="black"/>
                    </a:solidFill>
                  </a:rPr>
                  <a:t>o</a:t>
                </a:r>
                <a:r>
                  <a:rPr lang="en-US" sz="2400" dirty="0" smtClean="0">
                    <a:solidFill>
                      <a:prstClr val="black"/>
                    </a:solidFill>
                  </a:rPr>
                  <a:t>C</a:t>
                </a:r>
                <a:endParaRPr lang="en-US" sz="2400" dirty="0">
                  <a:solidFill>
                    <a:prstClr val="black"/>
                  </a:solidFill>
                </a:endParaRPr>
              </a:p>
            </p:txBody>
          </p:sp>
          <p:sp>
            <p:nvSpPr>
              <p:cNvPr id="75" name="TextBox 74"/>
              <p:cNvSpPr txBox="1"/>
              <p:nvPr/>
            </p:nvSpPr>
            <p:spPr>
              <a:xfrm>
                <a:off x="592111" y="1420876"/>
                <a:ext cx="2834338" cy="461665"/>
              </a:xfrm>
              <a:prstGeom prst="rect">
                <a:avLst/>
              </a:prstGeom>
              <a:noFill/>
            </p:spPr>
            <p:txBody>
              <a:bodyPr wrap="square" rtlCol="0">
                <a:spAutoFit/>
              </a:bodyPr>
              <a:lstStyle/>
              <a:p>
                <a:r>
                  <a:rPr lang="en-US" sz="2400" dirty="0" smtClean="0">
                    <a:solidFill>
                      <a:prstClr val="white"/>
                    </a:solidFill>
                  </a:rPr>
                  <a:t>More than a century </a:t>
                </a:r>
                <a:endParaRPr lang="en-US" sz="2400" dirty="0">
                  <a:solidFill>
                    <a:prstClr val="white"/>
                  </a:solidFill>
                </a:endParaRPr>
              </a:p>
            </p:txBody>
          </p:sp>
        </p:grpSp>
      </p:grpSp>
      <p:grpSp>
        <p:nvGrpSpPr>
          <p:cNvPr id="15" name="Group 14"/>
          <p:cNvGrpSpPr/>
          <p:nvPr/>
        </p:nvGrpSpPr>
        <p:grpSpPr>
          <a:xfrm>
            <a:off x="821053" y="2547258"/>
            <a:ext cx="7484746" cy="2638807"/>
            <a:chOff x="685800" y="2847593"/>
            <a:chExt cx="7484746" cy="2638807"/>
          </a:xfrm>
        </p:grpSpPr>
        <p:sp>
          <p:nvSpPr>
            <p:cNvPr id="59" name="TextBox 58"/>
            <p:cNvSpPr txBox="1"/>
            <p:nvPr/>
          </p:nvSpPr>
          <p:spPr>
            <a:xfrm>
              <a:off x="4343400" y="3718449"/>
              <a:ext cx="495649" cy="461665"/>
            </a:xfrm>
            <a:prstGeom prst="rect">
              <a:avLst/>
            </a:prstGeom>
            <a:noFill/>
          </p:spPr>
          <p:txBody>
            <a:bodyPr wrap="none" rtlCol="0">
              <a:spAutoFit/>
            </a:bodyPr>
            <a:lstStyle/>
            <a:p>
              <a:r>
                <a:rPr lang="en-US" sz="2400" dirty="0" smtClean="0">
                  <a:solidFill>
                    <a:prstClr val="black"/>
                  </a:solidFill>
                </a:rPr>
                <a:t>40</a:t>
              </a:r>
              <a:endParaRPr lang="en-US" sz="2400" dirty="0">
                <a:solidFill>
                  <a:prstClr val="black"/>
                </a:solidFill>
              </a:endParaRPr>
            </a:p>
          </p:txBody>
        </p:sp>
        <p:grpSp>
          <p:nvGrpSpPr>
            <p:cNvPr id="16" name="Group 15"/>
            <p:cNvGrpSpPr/>
            <p:nvPr/>
          </p:nvGrpSpPr>
          <p:grpSpPr>
            <a:xfrm>
              <a:off x="685800" y="2847593"/>
              <a:ext cx="7484746" cy="2638807"/>
              <a:chOff x="838200" y="2368621"/>
              <a:chExt cx="7484746" cy="2638807"/>
            </a:xfrm>
          </p:grpSpPr>
          <p:grpSp>
            <p:nvGrpSpPr>
              <p:cNvPr id="18" name="Group 17"/>
              <p:cNvGrpSpPr/>
              <p:nvPr/>
            </p:nvGrpSpPr>
            <p:grpSpPr>
              <a:xfrm>
                <a:off x="838200" y="2368621"/>
                <a:ext cx="7484746" cy="2638807"/>
                <a:chOff x="838200" y="1278052"/>
                <a:chExt cx="7484746" cy="2638807"/>
              </a:xfrm>
            </p:grpSpPr>
            <p:grpSp>
              <p:nvGrpSpPr>
                <p:cNvPr id="19" name="Group 18"/>
                <p:cNvGrpSpPr/>
                <p:nvPr/>
              </p:nvGrpSpPr>
              <p:grpSpPr>
                <a:xfrm>
                  <a:off x="838200" y="1278052"/>
                  <a:ext cx="3103517" cy="2638807"/>
                  <a:chOff x="734290" y="1184929"/>
                  <a:chExt cx="3103517" cy="2638807"/>
                </a:xfrm>
              </p:grpSpPr>
              <p:sp>
                <p:nvSpPr>
                  <p:cNvPr id="41" name="TextBox 40"/>
                  <p:cNvSpPr txBox="1"/>
                  <p:nvPr/>
                </p:nvSpPr>
                <p:spPr>
                  <a:xfrm>
                    <a:off x="2591797" y="2048470"/>
                    <a:ext cx="864339" cy="523220"/>
                  </a:xfrm>
                  <a:prstGeom prst="rect">
                    <a:avLst/>
                  </a:prstGeom>
                  <a:noFill/>
                </p:spPr>
                <p:txBody>
                  <a:bodyPr wrap="none" rtlCol="0">
                    <a:spAutoFit/>
                  </a:bodyPr>
                  <a:lstStyle/>
                  <a:p>
                    <a:r>
                      <a:rPr lang="en-US" sz="2800" b="1" dirty="0" smtClean="0">
                        <a:solidFill>
                          <a:srgbClr val="F79646"/>
                        </a:solidFill>
                      </a:rPr>
                      <a:t>≈2</a:t>
                    </a:r>
                    <a:r>
                      <a:rPr lang="en-US" sz="2800" b="1" baseline="30000" dirty="0" smtClean="0">
                        <a:solidFill>
                          <a:srgbClr val="F79646"/>
                        </a:solidFill>
                      </a:rPr>
                      <a:t>o</a:t>
                    </a:r>
                    <a:r>
                      <a:rPr lang="en-US" sz="2800" b="1" dirty="0" smtClean="0">
                        <a:solidFill>
                          <a:srgbClr val="F79646"/>
                        </a:solidFill>
                      </a:rPr>
                      <a:t>C</a:t>
                    </a:r>
                    <a:endParaRPr lang="en-US" sz="2800" b="1" dirty="0">
                      <a:solidFill>
                        <a:srgbClr val="F79646"/>
                      </a:solidFill>
                    </a:endParaRPr>
                  </a:p>
                </p:txBody>
              </p:sp>
              <p:grpSp>
                <p:nvGrpSpPr>
                  <p:cNvPr id="42" name="Group 41"/>
                  <p:cNvGrpSpPr/>
                  <p:nvPr/>
                </p:nvGrpSpPr>
                <p:grpSpPr>
                  <a:xfrm>
                    <a:off x="734290" y="1184929"/>
                    <a:ext cx="3103517" cy="2638807"/>
                    <a:chOff x="762000" y="1051639"/>
                    <a:chExt cx="3103517" cy="2638807"/>
                  </a:xfrm>
                </p:grpSpPr>
                <p:grpSp>
                  <p:nvGrpSpPr>
                    <p:cNvPr id="43" name="Group 42"/>
                    <p:cNvGrpSpPr/>
                    <p:nvPr/>
                  </p:nvGrpSpPr>
                  <p:grpSpPr>
                    <a:xfrm>
                      <a:off x="762000" y="1371600"/>
                      <a:ext cx="3103517" cy="2318846"/>
                      <a:chOff x="762000" y="1586345"/>
                      <a:chExt cx="3103517" cy="2318846"/>
                    </a:xfrm>
                  </p:grpSpPr>
                  <p:grpSp>
                    <p:nvGrpSpPr>
                      <p:cNvPr id="45" name="Group 44"/>
                      <p:cNvGrpSpPr/>
                      <p:nvPr/>
                    </p:nvGrpSpPr>
                    <p:grpSpPr>
                      <a:xfrm>
                        <a:off x="762000" y="1586345"/>
                        <a:ext cx="2971800" cy="1918856"/>
                        <a:chOff x="762000" y="1586345"/>
                        <a:chExt cx="2971800" cy="1918856"/>
                      </a:xfrm>
                    </p:grpSpPr>
                    <p:grpSp>
                      <p:nvGrpSpPr>
                        <p:cNvPr id="49" name="Group 48"/>
                        <p:cNvGrpSpPr/>
                        <p:nvPr/>
                      </p:nvGrpSpPr>
                      <p:grpSpPr>
                        <a:xfrm>
                          <a:off x="1143000" y="1586345"/>
                          <a:ext cx="2590800" cy="1918856"/>
                          <a:chOff x="1143000" y="1586345"/>
                          <a:chExt cx="2590800" cy="1918856"/>
                        </a:xfrm>
                      </p:grpSpPr>
                      <p:grpSp>
                        <p:nvGrpSpPr>
                          <p:cNvPr id="53" name="Group 52"/>
                          <p:cNvGrpSpPr/>
                          <p:nvPr/>
                        </p:nvGrpSpPr>
                        <p:grpSpPr>
                          <a:xfrm>
                            <a:off x="1143000" y="1586345"/>
                            <a:ext cx="2286001" cy="1918855"/>
                            <a:chOff x="1143000" y="1586345"/>
                            <a:chExt cx="2286001" cy="1918855"/>
                          </a:xfrm>
                        </p:grpSpPr>
                        <p:grpSp>
                          <p:nvGrpSpPr>
                            <p:cNvPr id="55" name="Group 54"/>
                            <p:cNvGrpSpPr/>
                            <p:nvPr/>
                          </p:nvGrpSpPr>
                          <p:grpSpPr>
                            <a:xfrm>
                              <a:off x="1143000" y="2362200"/>
                              <a:ext cx="2286001" cy="1143000"/>
                              <a:chOff x="1295399" y="3352800"/>
                              <a:chExt cx="2286001" cy="1143000"/>
                            </a:xfrm>
                          </p:grpSpPr>
                          <p:sp>
                            <p:nvSpPr>
                              <p:cNvPr id="57" name="Right Triangle 56"/>
                              <p:cNvSpPr/>
                              <p:nvPr/>
                            </p:nvSpPr>
                            <p:spPr>
                              <a:xfrm rot="16200000">
                                <a:off x="1295399" y="33528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ight Triangle 57"/>
                              <p:cNvSpPr/>
                              <p:nvPr/>
                            </p:nvSpPr>
                            <p:spPr>
                              <a:xfrm>
                                <a:off x="2438400" y="33528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6" name="Straight Connector 55"/>
                            <p:cNvCxnSpPr/>
                            <p:nvPr/>
                          </p:nvCxnSpPr>
                          <p:spPr>
                            <a:xfrm>
                              <a:off x="1156855" y="1586345"/>
                              <a:ext cx="0" cy="1905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58" idx="4"/>
                          </p:cNvCxnSpPr>
                          <p:nvPr/>
                        </p:nvCxnSpPr>
                        <p:spPr>
                          <a:xfrm>
                            <a:off x="3429001" y="3505200"/>
                            <a:ext cx="304799"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1480857" y="3048000"/>
                          <a:ext cx="652743" cy="369332"/>
                        </a:xfrm>
                        <a:prstGeom prst="rect">
                          <a:avLst/>
                        </a:prstGeom>
                        <a:noFill/>
                      </p:spPr>
                      <p:txBody>
                        <a:bodyPr wrap="none" rtlCol="0">
                          <a:spAutoFit/>
                        </a:bodyPr>
                        <a:lstStyle/>
                        <a:p>
                          <a:r>
                            <a:rPr lang="en-US" dirty="0" smtClean="0">
                              <a:solidFill>
                                <a:prstClr val="black"/>
                              </a:solidFill>
                            </a:rPr>
                            <a:t>1600</a:t>
                          </a:r>
                          <a:endParaRPr lang="en-US" dirty="0">
                            <a:solidFill>
                              <a:prstClr val="black"/>
                            </a:solidFill>
                          </a:endParaRPr>
                        </a:p>
                      </p:txBody>
                    </p:sp>
                    <p:sp>
                      <p:nvSpPr>
                        <p:cNvPr id="51" name="TextBox 50"/>
                        <p:cNvSpPr txBox="1"/>
                        <p:nvPr/>
                      </p:nvSpPr>
                      <p:spPr>
                        <a:xfrm>
                          <a:off x="2362200" y="3048000"/>
                          <a:ext cx="652743" cy="369332"/>
                        </a:xfrm>
                        <a:prstGeom prst="rect">
                          <a:avLst/>
                        </a:prstGeom>
                        <a:noFill/>
                      </p:spPr>
                      <p:txBody>
                        <a:bodyPr wrap="none" rtlCol="0">
                          <a:spAutoFit/>
                        </a:bodyPr>
                        <a:lstStyle/>
                        <a:p>
                          <a:r>
                            <a:rPr lang="en-US" dirty="0">
                              <a:solidFill>
                                <a:prstClr val="black"/>
                              </a:solidFill>
                            </a:rPr>
                            <a:t>1600</a:t>
                          </a:r>
                        </a:p>
                      </p:txBody>
                    </p:sp>
                    <p:sp>
                      <p:nvSpPr>
                        <p:cNvPr id="52" name="TextBox 51"/>
                        <p:cNvSpPr txBox="1"/>
                        <p:nvPr/>
                      </p:nvSpPr>
                      <p:spPr>
                        <a:xfrm>
                          <a:off x="762000" y="2166256"/>
                          <a:ext cx="495649" cy="461665"/>
                        </a:xfrm>
                        <a:prstGeom prst="rect">
                          <a:avLst/>
                        </a:prstGeom>
                        <a:noFill/>
                      </p:spPr>
                      <p:txBody>
                        <a:bodyPr wrap="none" rtlCol="0">
                          <a:spAutoFit/>
                        </a:bodyPr>
                        <a:lstStyle/>
                        <a:p>
                          <a:r>
                            <a:rPr lang="en-US" sz="2400" dirty="0" smtClean="0">
                              <a:solidFill>
                                <a:prstClr val="black"/>
                              </a:solidFill>
                            </a:rPr>
                            <a:t>40</a:t>
                          </a:r>
                          <a:endParaRPr lang="en-US" sz="2400" dirty="0">
                            <a:solidFill>
                              <a:prstClr val="black"/>
                            </a:solidFill>
                          </a:endParaRPr>
                        </a:p>
                      </p:txBody>
                    </p:sp>
                  </p:grpSp>
                  <p:sp>
                    <p:nvSpPr>
                      <p:cNvPr id="46" name="TextBox 45"/>
                      <p:cNvSpPr txBox="1"/>
                      <p:nvPr/>
                    </p:nvSpPr>
                    <p:spPr>
                      <a:xfrm>
                        <a:off x="762000" y="3421756"/>
                        <a:ext cx="806631" cy="461665"/>
                      </a:xfrm>
                      <a:prstGeom prst="rect">
                        <a:avLst/>
                      </a:prstGeom>
                      <a:noFill/>
                    </p:spPr>
                    <p:txBody>
                      <a:bodyPr wrap="none" rtlCol="0">
                        <a:spAutoFit/>
                      </a:bodyPr>
                      <a:lstStyle/>
                      <a:p>
                        <a:r>
                          <a:rPr lang="en-US" sz="2400" dirty="0" smtClean="0">
                            <a:solidFill>
                              <a:prstClr val="black"/>
                            </a:solidFill>
                          </a:rPr>
                          <a:t>1940</a:t>
                        </a:r>
                        <a:endParaRPr lang="en-US" sz="2400" dirty="0">
                          <a:solidFill>
                            <a:prstClr val="black"/>
                          </a:solidFill>
                        </a:endParaRPr>
                      </a:p>
                    </p:txBody>
                  </p:sp>
                  <p:sp>
                    <p:nvSpPr>
                      <p:cNvPr id="47" name="TextBox 46"/>
                      <p:cNvSpPr txBox="1"/>
                      <p:nvPr/>
                    </p:nvSpPr>
                    <p:spPr>
                      <a:xfrm>
                        <a:off x="1905000" y="3421756"/>
                        <a:ext cx="806631" cy="461665"/>
                      </a:xfrm>
                      <a:prstGeom prst="rect">
                        <a:avLst/>
                      </a:prstGeom>
                      <a:noFill/>
                    </p:spPr>
                    <p:txBody>
                      <a:bodyPr wrap="none" rtlCol="0">
                        <a:spAutoFit/>
                      </a:bodyPr>
                      <a:lstStyle/>
                      <a:p>
                        <a:r>
                          <a:rPr lang="en-US" sz="2400" dirty="0" smtClean="0">
                            <a:solidFill>
                              <a:prstClr val="black"/>
                            </a:solidFill>
                          </a:rPr>
                          <a:t>2020</a:t>
                        </a:r>
                        <a:endParaRPr lang="en-US" sz="2400" dirty="0">
                          <a:solidFill>
                            <a:prstClr val="black"/>
                          </a:solidFill>
                        </a:endParaRPr>
                      </a:p>
                    </p:txBody>
                  </p:sp>
                  <p:sp>
                    <p:nvSpPr>
                      <p:cNvPr id="48" name="TextBox 47"/>
                      <p:cNvSpPr txBox="1"/>
                      <p:nvPr/>
                    </p:nvSpPr>
                    <p:spPr>
                      <a:xfrm>
                        <a:off x="3058886" y="3443526"/>
                        <a:ext cx="806631" cy="461665"/>
                      </a:xfrm>
                      <a:prstGeom prst="rect">
                        <a:avLst/>
                      </a:prstGeom>
                      <a:noFill/>
                    </p:spPr>
                    <p:txBody>
                      <a:bodyPr wrap="none" rtlCol="0">
                        <a:spAutoFit/>
                      </a:bodyPr>
                      <a:lstStyle/>
                      <a:p>
                        <a:r>
                          <a:rPr lang="en-US" sz="2400" dirty="0" smtClean="0">
                            <a:solidFill>
                              <a:prstClr val="black"/>
                            </a:solidFill>
                          </a:rPr>
                          <a:t>2100</a:t>
                        </a:r>
                        <a:endParaRPr lang="en-US" sz="2400" dirty="0">
                          <a:solidFill>
                            <a:prstClr val="black"/>
                          </a:solidFill>
                        </a:endParaRPr>
                      </a:p>
                    </p:txBody>
                  </p:sp>
                </p:grpSp>
                <p:sp>
                  <p:nvSpPr>
                    <p:cNvPr id="44" name="TextBox 43"/>
                    <p:cNvSpPr txBox="1"/>
                    <p:nvPr/>
                  </p:nvSpPr>
                  <p:spPr>
                    <a:xfrm>
                      <a:off x="1233050" y="1051639"/>
                      <a:ext cx="2154757" cy="830997"/>
                    </a:xfrm>
                    <a:prstGeom prst="rect">
                      <a:avLst/>
                    </a:prstGeom>
                    <a:noFill/>
                    <a:ln>
                      <a:solidFill>
                        <a:schemeClr val="tx1"/>
                      </a:solidFill>
                    </a:ln>
                  </p:spPr>
                  <p:txBody>
                    <a:bodyPr wrap="none" rtlCol="0">
                      <a:spAutoFit/>
                    </a:bodyPr>
                    <a:lstStyle/>
                    <a:p>
                      <a:r>
                        <a:rPr lang="en-US" sz="2400" dirty="0" smtClean="0">
                          <a:solidFill>
                            <a:prstClr val="black"/>
                          </a:solidFill>
                        </a:rPr>
                        <a:t>“</a:t>
                      </a:r>
                      <a:r>
                        <a:rPr lang="en-US" sz="2400" dirty="0" err="1" smtClean="0">
                          <a:solidFill>
                            <a:prstClr val="black"/>
                          </a:solidFill>
                        </a:rPr>
                        <a:t>Hubbert</a:t>
                      </a:r>
                      <a:r>
                        <a:rPr lang="en-US" sz="2400" dirty="0" smtClean="0">
                          <a:solidFill>
                            <a:prstClr val="black"/>
                          </a:solidFill>
                        </a:rPr>
                        <a:t> peak”</a:t>
                      </a:r>
                    </a:p>
                    <a:p>
                      <a:r>
                        <a:rPr lang="en-US" sz="2400" dirty="0" smtClean="0">
                          <a:solidFill>
                            <a:prstClr val="black"/>
                          </a:solidFill>
                        </a:rPr>
                        <a:t>equivalent</a:t>
                      </a:r>
                      <a:endParaRPr lang="en-US" sz="2400" dirty="0">
                        <a:solidFill>
                          <a:prstClr val="black"/>
                        </a:solidFill>
                      </a:endParaRPr>
                    </a:p>
                  </p:txBody>
                </p:sp>
              </p:grpSp>
            </p:grpSp>
            <p:grpSp>
              <p:nvGrpSpPr>
                <p:cNvPr id="20" name="Group 19"/>
                <p:cNvGrpSpPr/>
                <p:nvPr/>
              </p:nvGrpSpPr>
              <p:grpSpPr>
                <a:xfrm>
                  <a:off x="4898849" y="1299824"/>
                  <a:ext cx="3424097" cy="2217044"/>
                  <a:chOff x="4357253" y="1149611"/>
                  <a:chExt cx="3352551" cy="2217044"/>
                </a:xfrm>
              </p:grpSpPr>
              <p:grpSp>
                <p:nvGrpSpPr>
                  <p:cNvPr id="21" name="Group 20"/>
                  <p:cNvGrpSpPr/>
                  <p:nvPr/>
                </p:nvGrpSpPr>
                <p:grpSpPr>
                  <a:xfrm>
                    <a:off x="4357253" y="1461655"/>
                    <a:ext cx="3186546" cy="1905000"/>
                    <a:chOff x="4281053" y="1518745"/>
                    <a:chExt cx="3186546" cy="1905000"/>
                  </a:xfrm>
                </p:grpSpPr>
                <p:grpSp>
                  <p:nvGrpSpPr>
                    <p:cNvPr id="25" name="Group 24"/>
                    <p:cNvGrpSpPr/>
                    <p:nvPr/>
                  </p:nvGrpSpPr>
                  <p:grpSpPr>
                    <a:xfrm>
                      <a:off x="4281053" y="1518745"/>
                      <a:ext cx="3186546" cy="1905000"/>
                      <a:chOff x="4308763" y="1600200"/>
                      <a:chExt cx="3186546" cy="1905000"/>
                    </a:xfrm>
                  </p:grpSpPr>
                  <p:grpSp>
                    <p:nvGrpSpPr>
                      <p:cNvPr id="30" name="Group 29"/>
                      <p:cNvGrpSpPr/>
                      <p:nvPr/>
                    </p:nvGrpSpPr>
                    <p:grpSpPr>
                      <a:xfrm>
                        <a:off x="4308763" y="1600200"/>
                        <a:ext cx="3186546" cy="1905000"/>
                        <a:chOff x="4308763" y="1600200"/>
                        <a:chExt cx="3186546" cy="1905000"/>
                      </a:xfrm>
                    </p:grpSpPr>
                    <p:grpSp>
                      <p:nvGrpSpPr>
                        <p:cNvPr id="35" name="Group 34"/>
                        <p:cNvGrpSpPr/>
                        <p:nvPr/>
                      </p:nvGrpSpPr>
                      <p:grpSpPr>
                        <a:xfrm>
                          <a:off x="4308763" y="1600200"/>
                          <a:ext cx="2874821" cy="1905000"/>
                          <a:chOff x="4267199" y="1600200"/>
                          <a:chExt cx="2874821" cy="1905000"/>
                        </a:xfrm>
                      </p:grpSpPr>
                      <p:sp>
                        <p:nvSpPr>
                          <p:cNvPr id="37" name="Right Triangle 36"/>
                          <p:cNvSpPr/>
                          <p:nvPr/>
                        </p:nvSpPr>
                        <p:spPr>
                          <a:xfrm rot="16200000">
                            <a:off x="4267199" y="23622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ight Triangle 37"/>
                          <p:cNvSpPr/>
                          <p:nvPr/>
                        </p:nvSpPr>
                        <p:spPr>
                          <a:xfrm>
                            <a:off x="5999020" y="2362200"/>
                            <a:ext cx="1143000" cy="1143000"/>
                          </a:xfrm>
                          <a:prstGeom prst="r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Rectangle 38"/>
                          <p:cNvSpPr/>
                          <p:nvPr/>
                        </p:nvSpPr>
                        <p:spPr>
                          <a:xfrm>
                            <a:off x="5410199" y="2362199"/>
                            <a:ext cx="588821" cy="11430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40" name="Straight Connector 39"/>
                          <p:cNvCxnSpPr/>
                          <p:nvPr/>
                        </p:nvCxnSpPr>
                        <p:spPr>
                          <a:xfrm>
                            <a:off x="4267200" y="1600200"/>
                            <a:ext cx="0" cy="1905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7190510" y="3505199"/>
                          <a:ext cx="304799"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4734821" y="3048000"/>
                        <a:ext cx="639104" cy="369332"/>
                      </a:xfrm>
                      <a:prstGeom prst="rect">
                        <a:avLst/>
                      </a:prstGeom>
                      <a:noFill/>
                    </p:spPr>
                    <p:txBody>
                      <a:bodyPr wrap="none" rtlCol="0">
                        <a:spAutoFit/>
                      </a:bodyPr>
                      <a:lstStyle/>
                      <a:p>
                        <a:r>
                          <a:rPr lang="en-US" dirty="0">
                            <a:solidFill>
                              <a:prstClr val="black"/>
                            </a:solidFill>
                          </a:rPr>
                          <a:t>1600</a:t>
                        </a:r>
                      </a:p>
                    </p:txBody>
                  </p:sp>
                  <p:sp>
                    <p:nvSpPr>
                      <p:cNvPr id="32" name="TextBox 31"/>
                      <p:cNvSpPr txBox="1"/>
                      <p:nvPr/>
                    </p:nvSpPr>
                    <p:spPr>
                      <a:xfrm>
                        <a:off x="5406291" y="3048000"/>
                        <a:ext cx="639104" cy="369332"/>
                      </a:xfrm>
                      <a:prstGeom prst="rect">
                        <a:avLst/>
                      </a:prstGeom>
                      <a:noFill/>
                    </p:spPr>
                    <p:txBody>
                      <a:bodyPr wrap="none" rtlCol="0">
                        <a:spAutoFit/>
                      </a:bodyPr>
                      <a:lstStyle/>
                      <a:p>
                        <a:r>
                          <a:rPr lang="en-US" dirty="0">
                            <a:solidFill>
                              <a:prstClr val="black"/>
                            </a:solidFill>
                          </a:rPr>
                          <a:t>1600</a:t>
                        </a:r>
                      </a:p>
                    </p:txBody>
                  </p:sp>
                  <p:sp>
                    <p:nvSpPr>
                      <p:cNvPr id="33" name="TextBox 32"/>
                      <p:cNvSpPr txBox="1"/>
                      <p:nvPr/>
                    </p:nvSpPr>
                    <p:spPr>
                      <a:xfrm>
                        <a:off x="6076788" y="3048000"/>
                        <a:ext cx="639104" cy="369332"/>
                      </a:xfrm>
                      <a:prstGeom prst="rect">
                        <a:avLst/>
                      </a:prstGeom>
                      <a:noFill/>
                    </p:spPr>
                    <p:txBody>
                      <a:bodyPr wrap="none" rtlCol="0">
                        <a:spAutoFit/>
                      </a:bodyPr>
                      <a:lstStyle/>
                      <a:p>
                        <a:r>
                          <a:rPr lang="en-US" dirty="0">
                            <a:solidFill>
                              <a:prstClr val="black"/>
                            </a:solidFill>
                          </a:rPr>
                          <a:t>1600</a:t>
                        </a:r>
                      </a:p>
                    </p:txBody>
                  </p:sp>
                </p:grpSp>
                <p:sp>
                  <p:nvSpPr>
                    <p:cNvPr id="24" name="TextBox 23"/>
                    <p:cNvSpPr txBox="1"/>
                    <p:nvPr/>
                  </p:nvSpPr>
                  <p:spPr>
                    <a:xfrm>
                      <a:off x="6325597" y="2048470"/>
                      <a:ext cx="864339" cy="523220"/>
                    </a:xfrm>
                    <a:prstGeom prst="rect">
                      <a:avLst/>
                    </a:prstGeom>
                    <a:noFill/>
                  </p:spPr>
                  <p:txBody>
                    <a:bodyPr wrap="none" rtlCol="0">
                      <a:spAutoFit/>
                    </a:bodyPr>
                    <a:lstStyle/>
                    <a:p>
                      <a:r>
                        <a:rPr lang="en-US" sz="2800" b="1" dirty="0" smtClean="0">
                          <a:solidFill>
                            <a:srgbClr val="F79646"/>
                          </a:solidFill>
                        </a:rPr>
                        <a:t>≈3</a:t>
                      </a:r>
                      <a:r>
                        <a:rPr lang="en-US" sz="2800" b="1" baseline="30000" dirty="0" smtClean="0">
                          <a:solidFill>
                            <a:srgbClr val="F79646"/>
                          </a:solidFill>
                        </a:rPr>
                        <a:t>o</a:t>
                      </a:r>
                      <a:r>
                        <a:rPr lang="en-US" sz="2800" b="1" dirty="0" smtClean="0">
                          <a:solidFill>
                            <a:srgbClr val="F79646"/>
                          </a:solidFill>
                        </a:rPr>
                        <a:t>C</a:t>
                      </a:r>
                      <a:endParaRPr lang="en-US" sz="2800" b="1" dirty="0">
                        <a:solidFill>
                          <a:srgbClr val="F79646"/>
                        </a:solidFill>
                      </a:endParaRPr>
                    </a:p>
                  </p:txBody>
                </p:sp>
              </p:grpSp>
              <p:sp>
                <p:nvSpPr>
                  <p:cNvPr id="22" name="TextBox 21"/>
                  <p:cNvSpPr txBox="1"/>
                  <p:nvPr/>
                </p:nvSpPr>
                <p:spPr>
                  <a:xfrm>
                    <a:off x="4484879" y="1149611"/>
                    <a:ext cx="3224925" cy="830997"/>
                  </a:xfrm>
                  <a:prstGeom prst="rect">
                    <a:avLst/>
                  </a:prstGeom>
                  <a:noFill/>
                  <a:ln>
                    <a:solidFill>
                      <a:schemeClr val="tx1"/>
                    </a:solidFill>
                  </a:ln>
                </p:spPr>
                <p:txBody>
                  <a:bodyPr wrap="square" rtlCol="0">
                    <a:spAutoFit/>
                  </a:bodyPr>
                  <a:lstStyle/>
                  <a:p>
                    <a:pPr>
                      <a:spcBef>
                        <a:spcPct val="0"/>
                      </a:spcBef>
                    </a:pPr>
                    <a:r>
                      <a:rPr lang="en-US" altLang="en-US" sz="2400" dirty="0" smtClean="0">
                        <a:solidFill>
                          <a:prstClr val="black"/>
                        </a:solidFill>
                      </a:rPr>
                      <a:t>Add one rectangle: </a:t>
                    </a:r>
                    <a:endParaRPr lang="en-US" altLang="en-US" sz="2400" dirty="0">
                      <a:solidFill>
                        <a:prstClr val="black"/>
                      </a:solidFill>
                    </a:endParaRPr>
                  </a:p>
                  <a:p>
                    <a:pPr>
                      <a:spcBef>
                        <a:spcPct val="0"/>
                      </a:spcBef>
                    </a:pPr>
                    <a:r>
                      <a:rPr lang="en-US" altLang="en-US" sz="2400" dirty="0" smtClean="0">
                        <a:solidFill>
                          <a:prstClr val="black"/>
                        </a:solidFill>
                      </a:rPr>
                      <a:t>40 </a:t>
                    </a:r>
                    <a:r>
                      <a:rPr lang="en-US" altLang="en-US" sz="2400" dirty="0">
                        <a:solidFill>
                          <a:prstClr val="black"/>
                        </a:solidFill>
                      </a:rPr>
                      <a:t>billion </a:t>
                    </a:r>
                    <a:r>
                      <a:rPr lang="en-US" altLang="en-US" sz="2400" dirty="0" smtClean="0">
                        <a:solidFill>
                          <a:prstClr val="black"/>
                        </a:solidFill>
                      </a:rPr>
                      <a:t>tCO</a:t>
                    </a:r>
                    <a:r>
                      <a:rPr lang="en-US" altLang="en-US" sz="2400" baseline="-25000" dirty="0" smtClean="0">
                        <a:solidFill>
                          <a:prstClr val="black"/>
                        </a:solidFill>
                      </a:rPr>
                      <a:t>2</a:t>
                    </a:r>
                    <a:r>
                      <a:rPr lang="en-US" altLang="en-US" sz="2400" dirty="0" smtClean="0">
                        <a:solidFill>
                          <a:prstClr val="black"/>
                        </a:solidFill>
                      </a:rPr>
                      <a:t>/</a:t>
                    </a:r>
                    <a:r>
                      <a:rPr lang="en-US" altLang="en-US" sz="2400" dirty="0" err="1" smtClean="0">
                        <a:solidFill>
                          <a:prstClr val="black"/>
                        </a:solidFill>
                      </a:rPr>
                      <a:t>yr</a:t>
                    </a:r>
                    <a:r>
                      <a:rPr lang="en-US" altLang="en-US" sz="2400" dirty="0" smtClean="0">
                        <a:solidFill>
                          <a:prstClr val="black"/>
                        </a:solidFill>
                      </a:rPr>
                      <a:t>* 40 </a:t>
                    </a:r>
                    <a:r>
                      <a:rPr lang="en-US" altLang="en-US" sz="2400" dirty="0" err="1" smtClean="0">
                        <a:solidFill>
                          <a:prstClr val="black"/>
                        </a:solidFill>
                      </a:rPr>
                      <a:t>yrs</a:t>
                    </a:r>
                    <a:endParaRPr lang="en-US" altLang="en-US" sz="2400" dirty="0">
                      <a:solidFill>
                        <a:prstClr val="black"/>
                      </a:solidFill>
                    </a:endParaRPr>
                  </a:p>
                </p:txBody>
              </p:sp>
            </p:grpSp>
          </p:grpSp>
          <p:sp>
            <p:nvSpPr>
              <p:cNvPr id="60" name="TextBox 59"/>
              <p:cNvSpPr txBox="1"/>
              <p:nvPr/>
            </p:nvSpPr>
            <p:spPr>
              <a:xfrm>
                <a:off x="4495800" y="4517572"/>
                <a:ext cx="806631" cy="461665"/>
              </a:xfrm>
              <a:prstGeom prst="rect">
                <a:avLst/>
              </a:prstGeom>
              <a:noFill/>
            </p:spPr>
            <p:txBody>
              <a:bodyPr wrap="none" rtlCol="0">
                <a:spAutoFit/>
              </a:bodyPr>
              <a:lstStyle/>
              <a:p>
                <a:r>
                  <a:rPr lang="en-US" sz="2400" dirty="0" smtClean="0">
                    <a:solidFill>
                      <a:prstClr val="black"/>
                    </a:solidFill>
                  </a:rPr>
                  <a:t>1940</a:t>
                </a:r>
                <a:endParaRPr lang="en-US" sz="2400" dirty="0">
                  <a:solidFill>
                    <a:prstClr val="black"/>
                  </a:solidFill>
                </a:endParaRPr>
              </a:p>
            </p:txBody>
          </p:sp>
          <p:sp>
            <p:nvSpPr>
              <p:cNvPr id="61" name="TextBox 60"/>
              <p:cNvSpPr txBox="1"/>
              <p:nvPr/>
            </p:nvSpPr>
            <p:spPr>
              <a:xfrm>
                <a:off x="5562600" y="4517572"/>
                <a:ext cx="806631" cy="461665"/>
              </a:xfrm>
              <a:prstGeom prst="rect">
                <a:avLst/>
              </a:prstGeom>
              <a:noFill/>
            </p:spPr>
            <p:txBody>
              <a:bodyPr wrap="none" rtlCol="0">
                <a:spAutoFit/>
              </a:bodyPr>
              <a:lstStyle/>
              <a:p>
                <a:r>
                  <a:rPr lang="en-US" sz="2400" dirty="0" smtClean="0">
                    <a:solidFill>
                      <a:prstClr val="black"/>
                    </a:solidFill>
                  </a:rPr>
                  <a:t>2020</a:t>
                </a:r>
                <a:endParaRPr lang="en-US" sz="2400" dirty="0">
                  <a:solidFill>
                    <a:prstClr val="black"/>
                  </a:solidFill>
                </a:endParaRPr>
              </a:p>
            </p:txBody>
          </p:sp>
          <p:sp>
            <p:nvSpPr>
              <p:cNvPr id="63" name="TextBox 62"/>
              <p:cNvSpPr txBox="1"/>
              <p:nvPr/>
            </p:nvSpPr>
            <p:spPr>
              <a:xfrm>
                <a:off x="7422969" y="4528456"/>
                <a:ext cx="806631" cy="461665"/>
              </a:xfrm>
              <a:prstGeom prst="rect">
                <a:avLst/>
              </a:prstGeom>
              <a:noFill/>
            </p:spPr>
            <p:txBody>
              <a:bodyPr wrap="none" rtlCol="0">
                <a:spAutoFit/>
              </a:bodyPr>
              <a:lstStyle/>
              <a:p>
                <a:r>
                  <a:rPr lang="en-US" sz="2400" dirty="0" smtClean="0">
                    <a:solidFill>
                      <a:prstClr val="black"/>
                    </a:solidFill>
                  </a:rPr>
                  <a:t>2140</a:t>
                </a:r>
                <a:endParaRPr lang="en-US" sz="2400" dirty="0">
                  <a:solidFill>
                    <a:prstClr val="black"/>
                  </a:solidFill>
                </a:endParaRPr>
              </a:p>
            </p:txBody>
          </p:sp>
          <p:sp>
            <p:nvSpPr>
              <p:cNvPr id="64" name="TextBox 63"/>
              <p:cNvSpPr txBox="1"/>
              <p:nvPr/>
            </p:nvSpPr>
            <p:spPr>
              <a:xfrm>
                <a:off x="6400800" y="4517572"/>
                <a:ext cx="806631" cy="461665"/>
              </a:xfrm>
              <a:prstGeom prst="rect">
                <a:avLst/>
              </a:prstGeom>
              <a:noFill/>
            </p:spPr>
            <p:txBody>
              <a:bodyPr wrap="none" rtlCol="0">
                <a:spAutoFit/>
              </a:bodyPr>
              <a:lstStyle/>
              <a:p>
                <a:r>
                  <a:rPr lang="en-US" sz="2400" dirty="0" smtClean="0">
                    <a:solidFill>
                      <a:prstClr val="black"/>
                    </a:solidFill>
                  </a:rPr>
                  <a:t>2060</a:t>
                </a:r>
                <a:endParaRPr lang="en-US" sz="2400" dirty="0">
                  <a:solidFill>
                    <a:prstClr val="black"/>
                  </a:solidFill>
                </a:endParaRPr>
              </a:p>
            </p:txBody>
          </p:sp>
        </p:grpSp>
      </p:grpSp>
      <p:sp>
        <p:nvSpPr>
          <p:cNvPr id="26" name="TextBox 25"/>
          <p:cNvSpPr txBox="1"/>
          <p:nvPr/>
        </p:nvSpPr>
        <p:spPr>
          <a:xfrm>
            <a:off x="1429810" y="5909533"/>
            <a:ext cx="5760474" cy="461665"/>
          </a:xfrm>
          <a:prstGeom prst="rect">
            <a:avLst/>
          </a:prstGeom>
          <a:noFill/>
          <a:ln w="38100">
            <a:solidFill>
              <a:schemeClr val="tx1"/>
            </a:solidFill>
          </a:ln>
        </p:spPr>
        <p:txBody>
          <a:bodyPr wrap="square" rtlCol="0">
            <a:spAutoFit/>
          </a:bodyPr>
          <a:lstStyle/>
          <a:p>
            <a:r>
              <a:rPr lang="en-US" sz="2400" dirty="0" smtClean="0"/>
              <a:t> In </a:t>
            </a:r>
            <a:r>
              <a:rPr lang="en-US" sz="2400" dirty="0"/>
              <a:t>memoriam: </a:t>
            </a:r>
            <a:r>
              <a:rPr lang="en-US" sz="2400" dirty="0" smtClean="0"/>
              <a:t>Ken </a:t>
            </a:r>
            <a:r>
              <a:rPr lang="en-US" sz="2400" dirty="0" err="1"/>
              <a:t>Deffeyes</a:t>
            </a:r>
            <a:r>
              <a:rPr lang="en-US" sz="2400" dirty="0"/>
              <a:t> (1931 – 2018</a:t>
            </a:r>
            <a:r>
              <a:rPr lang="en-US" sz="2400" dirty="0" smtClean="0"/>
              <a:t>).</a:t>
            </a:r>
            <a:endParaRPr lang="en-US" sz="2400" dirty="0"/>
          </a:p>
        </p:txBody>
      </p:sp>
    </p:spTree>
    <p:extLst>
      <p:ext uri="{BB962C8B-B14F-4D97-AF65-F5344CB8AC3E}">
        <p14:creationId xmlns:p14="http://schemas.microsoft.com/office/powerpoint/2010/main" val="2604371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12704</TotalTime>
  <Words>2644</Words>
  <Application>Microsoft Office PowerPoint</Application>
  <PresentationFormat>On-screen Show (4:3)</PresentationFormat>
  <Paragraphs>352</Paragraphs>
  <Slides>34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MS PGothic</vt:lpstr>
      <vt:lpstr>宋体</vt:lpstr>
      <vt:lpstr>宋体</vt:lpstr>
      <vt:lpstr>Arial</vt:lpstr>
      <vt:lpstr>Calibri</vt:lpstr>
      <vt:lpstr>Franklin Gothic Book</vt:lpstr>
      <vt:lpstr>Franklin Gothic Medium</vt:lpstr>
      <vt:lpstr>Mangal</vt:lpstr>
      <vt:lpstr>Times New Roman</vt:lpstr>
      <vt:lpstr>Office Theme</vt:lpstr>
      <vt:lpstr>Truths we must tell ourselves  to manage climate change  Robert Socolow</vt:lpstr>
      <vt:lpstr>What we project, and how far</vt:lpstr>
      <vt:lpstr>What we project, and how far</vt:lpstr>
      <vt:lpstr>CO2 emissions scenarios</vt:lpstr>
      <vt:lpstr>The Freshman Seminar 151 capsules</vt:lpstr>
      <vt:lpstr>“Time capsules for climate change, to be opened at your reunions”</vt:lpstr>
      <vt:lpstr>The climate change problem</vt:lpstr>
      <vt:lpstr>Our small planet</vt:lpstr>
      <vt:lpstr>Carbon budgets</vt:lpstr>
      <vt:lpstr>Carbon budgets</vt:lpstr>
      <vt:lpstr>Budgets demand choices</vt:lpstr>
      <vt:lpstr>Risk management and the “tails”</vt:lpstr>
      <vt:lpstr>Sea level rise: When?</vt:lpstr>
      <vt:lpstr>“Committed emissions”  Future emissions inherent in current investments</vt:lpstr>
      <vt:lpstr>Remaining emissions, year by year</vt:lpstr>
      <vt:lpstr>Committed emissions from new buildings</vt:lpstr>
      <vt:lpstr>Leapfrogging</vt:lpstr>
      <vt:lpstr>One billion high emitters</vt:lpstr>
      <vt:lpstr>Where do the high emitters live?</vt:lpstr>
      <vt:lpstr>“Solutions”</vt:lpstr>
      <vt:lpstr>PowerPoint Presentation</vt:lpstr>
      <vt:lpstr>Stabilization wedges… in 2018 </vt:lpstr>
      <vt:lpstr>U.S. power plants: Replaced by what? When?</vt:lpstr>
      <vt:lpstr>Wind Power: Low-Output Analysis (LOA)</vt:lpstr>
      <vt:lpstr>Rapid Switch:  How quickly can change occur?</vt:lpstr>
      <vt:lpstr>Every “solution” is dangerous*.</vt:lpstr>
      <vt:lpstr>Conditionality for nuclear power</vt:lpstr>
      <vt:lpstr>Conditionality for biocarbon</vt:lpstr>
      <vt:lpstr>Conditionality for biocarbon</vt:lpstr>
      <vt:lpstr>Geoengineering by imitating volcanoes</vt:lpstr>
      <vt:lpstr>Engineered Earth</vt:lpstr>
      <vt:lpstr>Patient Earth</vt:lpstr>
      <vt:lpstr>Twelve truths</vt:lpstr>
      <vt:lpstr>Homage to Princeton University</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Truths we must tell ourselves tp contend with climate change  Robert Socolow</dc:title>
  <dc:creator>Robert H. Socolow</dc:creator>
  <cp:lastModifiedBy>Igor Heifetz</cp:lastModifiedBy>
  <cp:revision>305</cp:revision>
  <cp:lastPrinted>2018-02-06T12:40:31Z</cp:lastPrinted>
  <dcterms:created xsi:type="dcterms:W3CDTF">2017-12-13T23:54:30Z</dcterms:created>
  <dcterms:modified xsi:type="dcterms:W3CDTF">2018-02-07T14:41:26Z</dcterms:modified>
</cp:coreProperties>
</file>